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7" r:id="rId2"/>
    <p:sldId id="281" r:id="rId3"/>
    <p:sldId id="292" r:id="rId4"/>
    <p:sldId id="295" r:id="rId5"/>
    <p:sldId id="294" r:id="rId6"/>
    <p:sldId id="291" r:id="rId7"/>
    <p:sldId id="289" r:id="rId8"/>
    <p:sldId id="266" r:id="rId9"/>
    <p:sldId id="271" r:id="rId10"/>
    <p:sldId id="288" r:id="rId11"/>
    <p:sldId id="286" r:id="rId12"/>
    <p:sldId id="284" r:id="rId13"/>
    <p:sldId id="293" r:id="rId14"/>
    <p:sldId id="290" r:id="rId15"/>
    <p:sldId id="282" r:id="rId16"/>
    <p:sldId id="285" r:id="rId17"/>
    <p:sldId id="272" r:id="rId18"/>
    <p:sldId id="273" r:id="rId19"/>
    <p:sldId id="274" r:id="rId20"/>
    <p:sldId id="276" r:id="rId21"/>
    <p:sldId id="279" r:id="rId22"/>
    <p:sldId id="278" r:id="rId23"/>
    <p:sldId id="265" r:id="rId24"/>
    <p:sldId id="28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FF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FEEE89-F9B6-4A28-9786-5EB6FCEA6D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544E1D5-050E-43D4-8F90-6DC991BCDA59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  <p:sp>
        <p:nvSpPr>
          <p:cNvPr id="276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765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2E93823-A166-4D31-A8ED-7FC656CD3641}" type="slidenum">
              <a:rPr lang="en-GB" altLang="en-US" sz="1200">
                <a:latin typeface="Calibri" pitchFamily="34" charset="0"/>
              </a:rPr>
              <a:pPr algn="r"/>
              <a:t>2</a:t>
            </a:fld>
            <a:endParaRPr lang="en-GB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6A1AE93-6BAC-4130-B337-6B37D3BDD59D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  <p:sp>
        <p:nvSpPr>
          <p:cNvPr id="2867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867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BBEECE3-41F9-4953-B034-8D6F380DFE08}" type="slidenum">
              <a:rPr lang="en-GB" altLang="en-US" sz="1200">
                <a:latin typeface="Calibri" pitchFamily="34" charset="0"/>
              </a:rPr>
              <a:pPr algn="r"/>
              <a:t>7</a:t>
            </a:fld>
            <a:endParaRPr lang="en-GB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0C7494-6FFA-4A58-A6C1-3A678E4E80FC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  <p:sp>
        <p:nvSpPr>
          <p:cNvPr id="2969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70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970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2B445A7-848E-4E68-ACA3-D7743BBA1572}" type="slidenum">
              <a:rPr lang="en-GB" altLang="en-US" sz="1200">
                <a:latin typeface="Calibri" pitchFamily="34" charset="0"/>
              </a:rPr>
              <a:pPr algn="r"/>
              <a:t>9</a:t>
            </a:fld>
            <a:endParaRPr lang="en-GB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E14D80B-5859-4192-84B4-F4C20206A386}" type="slidenum">
              <a:rPr lang="en-GB" altLang="en-US" smtClean="0"/>
              <a:pPr/>
              <a:t>16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F5406-9E9D-4074-9227-BA5C653F15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E6EBD-0550-4EAC-9AEC-4B34A2D4AE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D4F1B-184C-4DE6-8460-2B44AA78E9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E6FCE-5F5A-4CA0-A547-D6A5D4D8EB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594F5-40C9-4729-B4E0-2C00B29CA0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B183C-288E-4D1D-B4F8-977B4C0F0B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339AC-C4BB-4A75-8371-744F02EED8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7C5A4-6D54-485B-92DE-837A769C8B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3B919-0382-461A-9AB8-066968EB0C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A2B18-B0BB-4837-B143-6AB0CFCACA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38A31-7C75-494E-A41B-6828EEDE35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E0D7CD-7ECC-4424-A7E3-3429B12D8D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accent2"/>
                </a:solidFill>
                <a:latin typeface="Tahoma" pitchFamily="34" charset="0"/>
              </a:rPr>
              <a:t>Managing Individual &amp; Team </a:t>
            </a:r>
            <a:r>
              <a:rPr lang="en-GB" altLang="en-US" b="1" smtClean="0">
                <a:solidFill>
                  <a:schemeClr val="accent2"/>
                </a:solidFill>
                <a:latin typeface="Tahoma" pitchFamily="34" charset="0"/>
              </a:rPr>
              <a:t>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2438" y="2479675"/>
            <a:ext cx="3311525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do you expect the individual to be able to do / achieve?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02200" y="2479675"/>
            <a:ext cx="3311525" cy="193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skilled / competent is the individual? How do they go about their role  (attitude, demeanour)?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851275" y="3094038"/>
            <a:ext cx="93662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64113" y="5229225"/>
            <a:ext cx="3313112" cy="12001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development does the individual require?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383338" y="4581525"/>
            <a:ext cx="25400" cy="5397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1944688" y="115888"/>
            <a:ext cx="44640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rgbClr val="FF0000"/>
                </a:solidFill>
                <a:latin typeface="Arial" charset="0"/>
                <a:cs typeface="Arial" charset="0"/>
              </a:rPr>
              <a:t>3 main aspects to planning an individual’s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1222375" y="188913"/>
            <a:ext cx="6192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Managing people / performance</a:t>
            </a:r>
          </a:p>
        </p:txBody>
      </p:sp>
      <p:pic>
        <p:nvPicPr>
          <p:cNvPr id="12291" name="Picture 4" descr="scales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0" y="1773238"/>
            <a:ext cx="6257925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71550" y="5048250"/>
            <a:ext cx="24479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Relationship with employee</a:t>
            </a: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5003800" y="5013325"/>
            <a:ext cx="37798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b="1">
                <a:latin typeface="Arial" charset="0"/>
                <a:cs typeface="Arial" charset="0"/>
              </a:rPr>
              <a:t>Focus on performance measurement</a:t>
            </a:r>
            <a:endParaRPr lang="en-GB" alt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900113" y="260350"/>
            <a:ext cx="6769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>
                <a:solidFill>
                  <a:srgbClr val="CC3300"/>
                </a:solidFill>
                <a:latin typeface="Tahoma" pitchFamily="34" charset="0"/>
              </a:rPr>
              <a:t>Agreeing competencies / behaviours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11188" y="1773238"/>
            <a:ext cx="7848600" cy="9652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solidFill>
                  <a:schemeClr val="accent2"/>
                </a:solidFill>
                <a:latin typeface="Tahoma" pitchFamily="34" charset="0"/>
              </a:rPr>
              <a:t>Competencies are the behaviours that employees need to perform a job to a high level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611188" y="3933825"/>
            <a:ext cx="4248150" cy="18161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Arial" charset="0"/>
                <a:cs typeface="Arial" charset="0"/>
              </a:rPr>
              <a:t>They relate to </a:t>
            </a:r>
            <a:r>
              <a:rPr lang="en-GB" altLang="en-US" sz="2800" b="1">
                <a:latin typeface="Arial" charset="0"/>
                <a:cs typeface="Arial" charset="0"/>
              </a:rPr>
              <a:t>how</a:t>
            </a:r>
            <a:r>
              <a:rPr lang="en-GB" altLang="en-US" sz="2800">
                <a:latin typeface="Arial" charset="0"/>
                <a:cs typeface="Arial" charset="0"/>
              </a:rPr>
              <a:t> people deliver objectives rather than what the objectives are</a:t>
            </a:r>
          </a:p>
        </p:txBody>
      </p:sp>
      <p:sp>
        <p:nvSpPr>
          <p:cNvPr id="13317" name="Line 7"/>
          <p:cNvSpPr>
            <a:spLocks noChangeShapeType="1"/>
          </p:cNvSpPr>
          <p:nvPr/>
        </p:nvSpPr>
        <p:spPr bwMode="auto">
          <a:xfrm>
            <a:off x="2916238" y="2924175"/>
            <a:ext cx="0" cy="863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539750" y="312738"/>
            <a:ext cx="77771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>
                <a:solidFill>
                  <a:srgbClr val="FF0000"/>
                </a:solidFill>
                <a:latin typeface="Arial" charset="0"/>
                <a:cs typeface="Arial" charset="0"/>
              </a:rPr>
              <a:t>How does an individual know how they are performing?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650" y="1412875"/>
            <a:ext cx="2808288" cy="18161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sort of conversations are you having with individuals</a:t>
            </a:r>
            <a:r>
              <a:rPr lang="en-GB" dirty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4713" y="4005263"/>
            <a:ext cx="2295525" cy="19383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conversations go well …why do they go well</a:t>
            </a:r>
            <a:r>
              <a:rPr lang="en-GB" sz="2000" dirty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41825" y="1628775"/>
            <a:ext cx="2808288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impact / outcome of those conversations </a:t>
            </a:r>
            <a:r>
              <a:rPr lang="en-GB" sz="2000" dirty="0">
                <a:solidFill>
                  <a:schemeClr val="accent2"/>
                </a:solidFill>
              </a:rPr>
              <a:t>?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63938" y="2308225"/>
            <a:ext cx="72072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762125" y="3357563"/>
            <a:ext cx="0" cy="5762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16463" y="4067175"/>
            <a:ext cx="2806700" cy="18161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avoiding some conversations and if so why?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611188" y="215900"/>
            <a:ext cx="82819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3600">
                <a:solidFill>
                  <a:srgbClr val="FF0000"/>
                </a:solidFill>
                <a:latin typeface="Arial" charset="0"/>
                <a:cs typeface="Arial" charset="0"/>
              </a:rPr>
              <a:t>BOOST Model </a:t>
            </a:r>
            <a:r>
              <a:rPr lang="en-GB" altLang="en-US" sz="1800">
                <a:solidFill>
                  <a:schemeClr val="accent2"/>
                </a:solidFill>
                <a:latin typeface="Arial" charset="0"/>
                <a:cs typeface="Arial" charset="0"/>
              </a:rPr>
              <a:t>(feedback on performance)</a:t>
            </a:r>
          </a:p>
          <a:p>
            <a:pPr algn="ctr"/>
            <a:endParaRPr lang="en-GB" altLang="en-US" sz="360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/>
            <a:endParaRPr lang="en-GB" altLang="en-US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261938" y="1317625"/>
            <a:ext cx="8424862" cy="48926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B</a:t>
            </a:r>
            <a:r>
              <a:rPr lang="en-GB" altLang="en-US" sz="24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alanced </a:t>
            </a:r>
            <a:r>
              <a:rPr lang="en-GB" altLang="en-US" sz="2400" dirty="0" smtClean="0">
                <a:latin typeface="Arial" charset="0"/>
                <a:cs typeface="Arial" charset="0"/>
              </a:rPr>
              <a:t>– focus on the points for development &amp; on strengths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2400" b="1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</a:t>
            </a:r>
            <a:r>
              <a:rPr lang="en-GB" altLang="en-US" sz="24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bserved</a:t>
            </a:r>
            <a:r>
              <a:rPr lang="en-GB" altLang="en-US" sz="2400" dirty="0" smtClean="0">
                <a:latin typeface="Arial" charset="0"/>
                <a:cs typeface="Arial" charset="0"/>
              </a:rPr>
              <a:t> – base your feedback on what you have observed, rather than what you think about it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2400" b="1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</a:t>
            </a:r>
            <a:r>
              <a:rPr lang="en-GB" altLang="en-US" sz="24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bjective</a:t>
            </a:r>
            <a:r>
              <a:rPr lang="en-GB" altLang="en-US" sz="2400" dirty="0" smtClean="0">
                <a:latin typeface="Arial" charset="0"/>
                <a:cs typeface="Arial" charset="0"/>
              </a:rPr>
              <a:t> – don’t refer to the personality but only to the actions and outcomes (behaviour)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2400" b="1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</a:t>
            </a:r>
            <a:r>
              <a:rPr lang="en-GB" altLang="en-US" sz="24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pecific</a:t>
            </a:r>
            <a:r>
              <a:rPr lang="en-GB" altLang="en-US" sz="2400" dirty="0" smtClean="0">
                <a:latin typeface="Arial" charset="0"/>
                <a:cs typeface="Arial" charset="0"/>
              </a:rPr>
              <a:t> – back up your comments with specific examples of the observed behaviour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24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</a:t>
            </a:r>
            <a:r>
              <a:rPr lang="en-GB" altLang="en-US" sz="24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imely</a:t>
            </a:r>
            <a:r>
              <a:rPr lang="en-GB" altLang="en-US" sz="2400" dirty="0" smtClean="0">
                <a:latin typeface="Arial" charset="0"/>
                <a:cs typeface="Arial" charset="0"/>
              </a:rPr>
              <a:t> – give your feedback as possible after the 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989138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4000" smtClean="0">
                <a:solidFill>
                  <a:schemeClr val="accent2"/>
                </a:solidFill>
                <a:latin typeface="Tahoma" pitchFamily="34" charset="0"/>
              </a:rPr>
              <a:t>Managing individuals who are not performing to the required standard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609600"/>
          <a:ext cx="8001000" cy="6131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0474"/>
                <a:gridCol w="3514726"/>
                <a:gridCol w="685800"/>
              </a:tblGrid>
              <a:tr h="2743002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B – Workhorses</a:t>
                      </a:r>
                    </a:p>
                    <a:p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Individuals who produce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effectively, however they have reached their level of competency</a:t>
                      </a:r>
                      <a:endParaRPr lang="en-GB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 smtClean="0"/>
                    </a:p>
                    <a:p>
                      <a:endParaRPr lang="en-GB" sz="1800" dirty="0"/>
                    </a:p>
                  </a:txBody>
                  <a:tcPr marT="45684" marB="45684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accent2"/>
                          </a:solidFill>
                        </a:rPr>
                        <a:t>A – Rising</a:t>
                      </a:r>
                      <a:r>
                        <a:rPr lang="en-GB" sz="2400" baseline="0" dirty="0" smtClean="0">
                          <a:solidFill>
                            <a:schemeClr val="accent2"/>
                          </a:solidFill>
                        </a:rPr>
                        <a:t> Stars</a:t>
                      </a:r>
                    </a:p>
                    <a:p>
                      <a:endParaRPr lang="en-GB" sz="1800" baseline="0" dirty="0" smtClean="0">
                        <a:solidFill>
                          <a:schemeClr val="accent2"/>
                        </a:solidFill>
                      </a:endParaRPr>
                    </a:p>
                    <a:p>
                      <a:r>
                        <a:rPr lang="en-GB" sz="2400" b="0" baseline="0" dirty="0" smtClean="0">
                          <a:solidFill>
                            <a:schemeClr val="accent2"/>
                          </a:solidFill>
                        </a:rPr>
                        <a:t>Individuals who have real potential for the future and are high performers</a:t>
                      </a:r>
                      <a:endParaRPr lang="en-GB" sz="2400" b="0" dirty="0">
                        <a:solidFill>
                          <a:schemeClr val="accent2"/>
                        </a:solidFill>
                      </a:endParaRPr>
                    </a:p>
                  </a:txBody>
                  <a:tcPr marT="45684" marB="45684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800" b="1" dirty="0" smtClean="0"/>
                        <a:t>High</a:t>
                      </a:r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r>
                        <a:rPr lang="en-GB" sz="1800" dirty="0" smtClean="0"/>
                        <a:t> </a:t>
                      </a:r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p</a:t>
                      </a:r>
                    </a:p>
                    <a:p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 e</a:t>
                      </a:r>
                    </a:p>
                    <a:p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 r</a:t>
                      </a:r>
                    </a:p>
                    <a:p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 f</a:t>
                      </a:r>
                    </a:p>
                    <a:p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o</a:t>
                      </a:r>
                    </a:p>
                    <a:p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 r</a:t>
                      </a:r>
                    </a:p>
                    <a:p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m</a:t>
                      </a:r>
                    </a:p>
                    <a:p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 a</a:t>
                      </a:r>
                    </a:p>
                    <a:p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 n</a:t>
                      </a:r>
                    </a:p>
                    <a:p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 c</a:t>
                      </a:r>
                    </a:p>
                    <a:p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 e</a:t>
                      </a:r>
                      <a:endParaRPr lang="en-GB" sz="18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r>
                        <a:rPr lang="en-GB" sz="1800" b="1" dirty="0" smtClean="0"/>
                        <a:t>Low</a:t>
                      </a:r>
                      <a:endParaRPr lang="en-GB" sz="1800" b="1" dirty="0"/>
                    </a:p>
                  </a:txBody>
                  <a:tcPr marT="45684" marB="45684">
                    <a:solidFill>
                      <a:schemeClr val="tx1"/>
                    </a:solidFill>
                  </a:tcPr>
                </a:tc>
              </a:tr>
              <a:tr h="3017377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FF0000"/>
                          </a:solidFill>
                        </a:rPr>
                        <a:t>D – Deadwood</a:t>
                      </a:r>
                    </a:p>
                    <a:p>
                      <a:endParaRPr lang="en-GB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2400" b="0" dirty="0" smtClean="0">
                          <a:solidFill>
                            <a:srgbClr val="FF0000"/>
                          </a:solidFill>
                        </a:rPr>
                        <a:t>Individuals who have no potential and perform poorly.</a:t>
                      </a:r>
                      <a:r>
                        <a:rPr lang="en-GB" sz="2400" b="0" baseline="0" dirty="0" smtClean="0">
                          <a:solidFill>
                            <a:srgbClr val="FF0000"/>
                          </a:solidFill>
                        </a:rPr>
                        <a:t> They are in the wrong role!</a:t>
                      </a:r>
                      <a:endParaRPr lang="en-GB" sz="2400" b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GB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GB" sz="18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684" marB="45684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7030A0"/>
                          </a:solidFill>
                        </a:rPr>
                        <a:t>C</a:t>
                      </a:r>
                      <a:r>
                        <a:rPr lang="en-GB" sz="2400" b="1" baseline="0" dirty="0" smtClean="0">
                          <a:solidFill>
                            <a:srgbClr val="7030A0"/>
                          </a:solidFill>
                        </a:rPr>
                        <a:t> – Problem children</a:t>
                      </a:r>
                    </a:p>
                    <a:p>
                      <a:endParaRPr lang="en-GB" sz="1800" b="1" baseline="0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en-GB" sz="2400" baseline="0" dirty="0" smtClean="0">
                          <a:solidFill>
                            <a:srgbClr val="7030A0"/>
                          </a:solidFill>
                        </a:rPr>
                        <a:t>Individuals who have potential but are not performing in their role. This may be because they are new to the role.</a:t>
                      </a:r>
                      <a:endParaRPr lang="en-GB" sz="2400" dirty="0">
                        <a:solidFill>
                          <a:srgbClr val="7030A0"/>
                        </a:solidFill>
                      </a:endParaRPr>
                    </a:p>
                  </a:txBody>
                  <a:tcPr marT="45684" marB="45684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546">
                <a:tc gridSpan="2"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Low                                  potential</a:t>
                      </a:r>
                      <a:r>
                        <a:rPr lang="en-GB" sz="1800" b="1" baseline="0" dirty="0" smtClean="0">
                          <a:solidFill>
                            <a:schemeClr val="bg1"/>
                          </a:solidFill>
                        </a:rPr>
                        <a:t>                                 </a:t>
                      </a:r>
                      <a:r>
                        <a:rPr lang="en-GB" sz="1800" baseline="0" dirty="0" smtClean="0">
                          <a:solidFill>
                            <a:schemeClr val="bg1"/>
                          </a:solidFill>
                        </a:rPr>
                        <a:t>High</a:t>
                      </a:r>
                      <a:endParaRPr lang="en-GB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684" marB="45684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 marT="45684" marB="45684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429" name="TextBox 2"/>
          <p:cNvSpPr txBox="1">
            <a:spLocks noChangeArrowheads="1"/>
          </p:cNvSpPr>
          <p:nvPr/>
        </p:nvSpPr>
        <p:spPr bwMode="auto">
          <a:xfrm>
            <a:off x="1403350" y="152400"/>
            <a:ext cx="594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2000">
                <a:solidFill>
                  <a:srgbClr val="C00000"/>
                </a:solidFill>
              </a:rPr>
              <a:t>Performance – potential model  (Tony Perryman 2007)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1187450" y="765175"/>
            <a:ext cx="6551613" cy="1662113"/>
          </a:xfrm>
          <a:prstGeom prst="rect">
            <a:avLst/>
          </a:prstGeom>
          <a:solidFill>
            <a:srgbClr val="F1E4AD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5400" dirty="0">
                <a:solidFill>
                  <a:srgbClr val="0033CC"/>
                </a:solidFill>
                <a:latin typeface="+mj-lt"/>
              </a:rPr>
              <a:t>Capability</a:t>
            </a:r>
            <a:r>
              <a:rPr lang="en-GB" sz="3200" dirty="0">
                <a:latin typeface="+mj-lt"/>
              </a:rPr>
              <a:t> – </a:t>
            </a:r>
            <a:r>
              <a:rPr lang="en-GB" sz="3200" b="1" dirty="0">
                <a:latin typeface="+mj-lt"/>
              </a:rPr>
              <a:t>Can’t do</a:t>
            </a:r>
          </a:p>
          <a:p>
            <a:pPr>
              <a:spcBef>
                <a:spcPct val="50000"/>
              </a:spcBef>
              <a:defRPr/>
            </a:pPr>
            <a:r>
              <a:rPr lang="en-GB" sz="3200" dirty="0">
                <a:latin typeface="+mj-lt"/>
              </a:rPr>
              <a:t>Concerned with performance</a:t>
            </a:r>
            <a:endParaRPr lang="en-US" sz="3200" dirty="0">
              <a:latin typeface="+mj-lt"/>
            </a:endParaRP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1187450" y="3500438"/>
            <a:ext cx="6697663" cy="1570037"/>
          </a:xfrm>
          <a:prstGeom prst="rect">
            <a:avLst/>
          </a:prstGeom>
          <a:solidFill>
            <a:srgbClr val="B0D8EE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800" dirty="0">
                <a:solidFill>
                  <a:srgbClr val="FF0000"/>
                </a:solidFill>
                <a:latin typeface="+mj-lt"/>
              </a:rPr>
              <a:t>Disciplinary</a:t>
            </a:r>
            <a:r>
              <a:rPr lang="en-GB" sz="3200" dirty="0">
                <a:latin typeface="+mj-lt"/>
              </a:rPr>
              <a:t> – </a:t>
            </a:r>
            <a:r>
              <a:rPr lang="en-GB" sz="3200" b="1" dirty="0">
                <a:latin typeface="+mj-lt"/>
              </a:rPr>
              <a:t>Won’t do</a:t>
            </a:r>
          </a:p>
          <a:p>
            <a:pPr>
              <a:spcBef>
                <a:spcPct val="50000"/>
              </a:spcBef>
              <a:defRPr/>
            </a:pPr>
            <a:r>
              <a:rPr lang="en-GB" sz="3200" dirty="0">
                <a:latin typeface="+mj-lt"/>
              </a:rPr>
              <a:t>Concerned with conduct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1165225" y="1989138"/>
            <a:ext cx="662463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3600">
                <a:solidFill>
                  <a:srgbClr val="FF0000"/>
                </a:solidFill>
                <a:latin typeface="Arial" charset="0"/>
              </a:rPr>
              <a:t>What might be the reasons for an individual’s lack of competence?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scales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908050"/>
            <a:ext cx="6257925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684213" y="4076700"/>
            <a:ext cx="27352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Employee responsibility for satisfactory performance</a:t>
            </a:r>
            <a:endParaRPr lang="en-US" altLang="en-US">
              <a:latin typeface="Comic Sans MS" pitchFamily="66" charset="0"/>
            </a:endParaRP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5651500" y="4076700"/>
            <a:ext cx="2520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033CC"/>
                </a:solidFill>
                <a:latin typeface="Comic Sans MS" pitchFamily="66" charset="0"/>
              </a:rPr>
              <a:t>Organisational responsibility to help &amp; encourage</a:t>
            </a:r>
            <a:endParaRPr lang="en-US" altLang="en-US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827088" y="260350"/>
            <a:ext cx="7632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>
                <a:solidFill>
                  <a:srgbClr val="FF0000"/>
                </a:solidFill>
                <a:latin typeface="Arial" charset="0"/>
                <a:cs typeface="Arial" charset="0"/>
              </a:rPr>
              <a:t>Employee &amp; Organisation’s responsibility</a:t>
            </a:r>
            <a:endParaRPr lang="en-US" altLang="en-US" sz="280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0486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20487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20488" name="Rectangle 1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3438" y="1981200"/>
            <a:ext cx="3814762" cy="4114800"/>
          </a:xfrm>
        </p:spPr>
        <p:txBody>
          <a:bodyPr/>
          <a:lstStyle/>
          <a:p>
            <a:pPr eaLnBrk="1" hangingPunct="1"/>
            <a:endParaRPr lang="en-GB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066800"/>
            <a:ext cx="5867400" cy="13239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What do we mean by ‘</a:t>
            </a:r>
            <a:r>
              <a:rPr lang="en-GB" sz="4000" b="1" dirty="0">
                <a:latin typeface="Arial" pitchFamily="34" charset="0"/>
                <a:cs typeface="Arial" pitchFamily="34" charset="0"/>
              </a:rPr>
              <a:t>performance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’?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4600" y="4114800"/>
            <a:ext cx="3962400" cy="2014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latin typeface="Arial" pitchFamily="34" charset="0"/>
                <a:cs typeface="Arial" pitchFamily="34" charset="0"/>
              </a:rPr>
              <a:t>What does ‘performance’ consist of?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495800" y="2895600"/>
            <a:ext cx="0" cy="838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304800" y="1066800"/>
            <a:ext cx="8329613" cy="5105400"/>
            <a:chOff x="192" y="672"/>
            <a:chExt cx="5247" cy="3216"/>
          </a:xfrm>
        </p:grpSpPr>
        <p:sp>
          <p:nvSpPr>
            <p:cNvPr id="21521" name="Line 3"/>
            <p:cNvSpPr>
              <a:spLocks noChangeShapeType="1"/>
            </p:cNvSpPr>
            <p:nvPr/>
          </p:nvSpPr>
          <p:spPr bwMode="auto">
            <a:xfrm>
              <a:off x="672" y="672"/>
              <a:ext cx="0" cy="321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2" name="Line 4"/>
            <p:cNvSpPr>
              <a:spLocks noChangeShapeType="1"/>
            </p:cNvSpPr>
            <p:nvPr/>
          </p:nvSpPr>
          <p:spPr bwMode="auto">
            <a:xfrm>
              <a:off x="672" y="2304"/>
              <a:ext cx="436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3" name="Text Box 5"/>
            <p:cNvSpPr txBox="1">
              <a:spLocks noChangeArrowheads="1"/>
            </p:cNvSpPr>
            <p:nvPr/>
          </p:nvSpPr>
          <p:spPr bwMode="auto">
            <a:xfrm>
              <a:off x="4982" y="2074"/>
              <a:ext cx="457" cy="365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200" b="1" i="1">
                  <a:solidFill>
                    <a:schemeClr val="bg1"/>
                  </a:solidFill>
                  <a:latin typeface="Arial" charset="0"/>
                </a:rPr>
                <a:t>(S)</a:t>
              </a:r>
              <a:endParaRPr lang="en-US" altLang="en-US" sz="3200" b="1" i="1">
                <a:latin typeface="Arial" charset="0"/>
              </a:endParaRPr>
            </a:p>
          </p:txBody>
        </p:sp>
        <p:sp>
          <p:nvSpPr>
            <p:cNvPr id="21524" name="Text Box 6"/>
            <p:cNvSpPr txBox="1">
              <a:spLocks noChangeArrowheads="1"/>
            </p:cNvSpPr>
            <p:nvPr/>
          </p:nvSpPr>
          <p:spPr bwMode="auto">
            <a:xfrm>
              <a:off x="444" y="1584"/>
              <a:ext cx="228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>
                  <a:latin typeface="Arial" charset="0"/>
                </a:rPr>
                <a:t>+</a:t>
              </a:r>
            </a:p>
          </p:txBody>
        </p:sp>
        <p:sp>
          <p:nvSpPr>
            <p:cNvPr id="21525" name="Text Box 7"/>
            <p:cNvSpPr txBox="1">
              <a:spLocks noChangeArrowheads="1"/>
            </p:cNvSpPr>
            <p:nvPr/>
          </p:nvSpPr>
          <p:spPr bwMode="auto">
            <a:xfrm>
              <a:off x="444" y="2721"/>
              <a:ext cx="201" cy="365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200" b="1">
                  <a:latin typeface="Arial" charset="0"/>
                </a:rPr>
                <a:t>-</a:t>
              </a:r>
            </a:p>
          </p:txBody>
        </p:sp>
        <p:sp>
          <p:nvSpPr>
            <p:cNvPr id="21526" name="Text Box 8"/>
            <p:cNvSpPr txBox="1">
              <a:spLocks noChangeArrowheads="1"/>
            </p:cNvSpPr>
            <p:nvPr/>
          </p:nvSpPr>
          <p:spPr bwMode="auto">
            <a:xfrm>
              <a:off x="192" y="960"/>
              <a:ext cx="276" cy="2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  <a:latin typeface="Arial" charset="0"/>
                </a:rPr>
                <a:t>P</a:t>
              </a:r>
            </a:p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  <a:latin typeface="Arial" charset="0"/>
                </a:rPr>
                <a:t>E</a:t>
              </a:r>
            </a:p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  <a:latin typeface="Arial" charset="0"/>
                </a:rPr>
                <a:t>R</a:t>
              </a:r>
            </a:p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  <a:latin typeface="Arial" charset="0"/>
                </a:rPr>
                <a:t>F</a:t>
              </a:r>
            </a:p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  <a:latin typeface="Arial" charset="0"/>
                </a:rPr>
                <a:t>O</a:t>
              </a:r>
            </a:p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  <a:latin typeface="Arial" charset="0"/>
                </a:rPr>
                <a:t>R</a:t>
              </a:r>
            </a:p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  <a:latin typeface="Arial" charset="0"/>
                </a:rPr>
                <a:t>M</a:t>
              </a:r>
            </a:p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  <a:latin typeface="Arial" charset="0"/>
                </a:rPr>
                <a:t>A</a:t>
              </a:r>
            </a:p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  <a:latin typeface="Arial" charset="0"/>
                </a:rPr>
                <a:t>N</a:t>
              </a:r>
            </a:p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  <a:latin typeface="Arial" charset="0"/>
                </a:rPr>
                <a:t>C</a:t>
              </a:r>
            </a:p>
            <a:p>
              <a:pPr algn="ctr" eaLnBrk="0" hangingPunct="0"/>
              <a:r>
                <a:rPr lang="en-US" altLang="en-US" b="1">
                  <a:solidFill>
                    <a:schemeClr val="bg1"/>
                  </a:solidFill>
                  <a:latin typeface="Arial" charset="0"/>
                </a:rPr>
                <a:t>E</a:t>
              </a:r>
            </a:p>
          </p:txBody>
        </p:sp>
      </p:grpSp>
      <p:grpSp>
        <p:nvGrpSpPr>
          <p:cNvPr id="63497" name="Group 9"/>
          <p:cNvGrpSpPr>
            <a:grpSpLocks/>
          </p:cNvGrpSpPr>
          <p:nvPr/>
        </p:nvGrpSpPr>
        <p:grpSpPr bwMode="auto">
          <a:xfrm>
            <a:off x="1076325" y="4003675"/>
            <a:ext cx="5489575" cy="706438"/>
            <a:chOff x="678" y="2522"/>
            <a:chExt cx="3458" cy="445"/>
          </a:xfrm>
        </p:grpSpPr>
        <p:sp>
          <p:nvSpPr>
            <p:cNvPr id="21519" name="Freeform 10"/>
            <p:cNvSpPr>
              <a:spLocks/>
            </p:cNvSpPr>
            <p:nvPr/>
          </p:nvSpPr>
          <p:spPr bwMode="auto">
            <a:xfrm>
              <a:off x="678" y="2522"/>
              <a:ext cx="3256" cy="311"/>
            </a:xfrm>
            <a:custGeom>
              <a:avLst/>
              <a:gdLst>
                <a:gd name="T0" fmla="*/ 0 w 3256"/>
                <a:gd name="T1" fmla="*/ 0 h 311"/>
                <a:gd name="T2" fmla="*/ 211 w 3256"/>
                <a:gd name="T3" fmla="*/ 111 h 311"/>
                <a:gd name="T4" fmla="*/ 378 w 3256"/>
                <a:gd name="T5" fmla="*/ 267 h 311"/>
                <a:gd name="T6" fmla="*/ 467 w 3256"/>
                <a:gd name="T7" fmla="*/ 256 h 311"/>
                <a:gd name="T8" fmla="*/ 578 w 3256"/>
                <a:gd name="T9" fmla="*/ 200 h 311"/>
                <a:gd name="T10" fmla="*/ 733 w 3256"/>
                <a:gd name="T11" fmla="*/ 189 h 311"/>
                <a:gd name="T12" fmla="*/ 978 w 3256"/>
                <a:gd name="T13" fmla="*/ 89 h 311"/>
                <a:gd name="T14" fmla="*/ 1089 w 3256"/>
                <a:gd name="T15" fmla="*/ 44 h 311"/>
                <a:gd name="T16" fmla="*/ 1122 w 3256"/>
                <a:gd name="T17" fmla="*/ 22 h 311"/>
                <a:gd name="T18" fmla="*/ 1189 w 3256"/>
                <a:gd name="T19" fmla="*/ 0 h 311"/>
                <a:gd name="T20" fmla="*/ 1444 w 3256"/>
                <a:gd name="T21" fmla="*/ 156 h 311"/>
                <a:gd name="T22" fmla="*/ 1567 w 3256"/>
                <a:gd name="T23" fmla="*/ 189 h 311"/>
                <a:gd name="T24" fmla="*/ 2022 w 3256"/>
                <a:gd name="T25" fmla="*/ 222 h 311"/>
                <a:gd name="T26" fmla="*/ 2089 w 3256"/>
                <a:gd name="T27" fmla="*/ 256 h 311"/>
                <a:gd name="T28" fmla="*/ 2178 w 3256"/>
                <a:gd name="T29" fmla="*/ 267 h 311"/>
                <a:gd name="T30" fmla="*/ 2389 w 3256"/>
                <a:gd name="T31" fmla="*/ 211 h 311"/>
                <a:gd name="T32" fmla="*/ 2711 w 3256"/>
                <a:gd name="T33" fmla="*/ 244 h 311"/>
                <a:gd name="T34" fmla="*/ 2889 w 3256"/>
                <a:gd name="T35" fmla="*/ 267 h 311"/>
                <a:gd name="T36" fmla="*/ 2922 w 3256"/>
                <a:gd name="T37" fmla="*/ 289 h 311"/>
                <a:gd name="T38" fmla="*/ 2989 w 3256"/>
                <a:gd name="T39" fmla="*/ 311 h 311"/>
                <a:gd name="T40" fmla="*/ 3256 w 3256"/>
                <a:gd name="T41" fmla="*/ 289 h 31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56" h="311">
                  <a:moveTo>
                    <a:pt x="0" y="0"/>
                  </a:moveTo>
                  <a:cubicBezTo>
                    <a:pt x="64" y="96"/>
                    <a:pt x="103" y="96"/>
                    <a:pt x="211" y="111"/>
                  </a:cubicBezTo>
                  <a:cubicBezTo>
                    <a:pt x="263" y="163"/>
                    <a:pt x="307" y="244"/>
                    <a:pt x="378" y="267"/>
                  </a:cubicBezTo>
                  <a:cubicBezTo>
                    <a:pt x="408" y="263"/>
                    <a:pt x="438" y="263"/>
                    <a:pt x="467" y="256"/>
                  </a:cubicBezTo>
                  <a:cubicBezTo>
                    <a:pt x="509" y="245"/>
                    <a:pt x="534" y="205"/>
                    <a:pt x="578" y="200"/>
                  </a:cubicBezTo>
                  <a:cubicBezTo>
                    <a:pt x="629" y="194"/>
                    <a:pt x="681" y="193"/>
                    <a:pt x="733" y="189"/>
                  </a:cubicBezTo>
                  <a:cubicBezTo>
                    <a:pt x="828" y="94"/>
                    <a:pt x="829" y="102"/>
                    <a:pt x="978" y="89"/>
                  </a:cubicBezTo>
                  <a:cubicBezTo>
                    <a:pt x="1015" y="64"/>
                    <a:pt x="1045" y="56"/>
                    <a:pt x="1089" y="44"/>
                  </a:cubicBezTo>
                  <a:cubicBezTo>
                    <a:pt x="1100" y="37"/>
                    <a:pt x="1110" y="27"/>
                    <a:pt x="1122" y="22"/>
                  </a:cubicBezTo>
                  <a:cubicBezTo>
                    <a:pt x="1144" y="13"/>
                    <a:pt x="1189" y="0"/>
                    <a:pt x="1189" y="0"/>
                  </a:cubicBezTo>
                  <a:cubicBezTo>
                    <a:pt x="1276" y="48"/>
                    <a:pt x="1355" y="111"/>
                    <a:pt x="1444" y="156"/>
                  </a:cubicBezTo>
                  <a:cubicBezTo>
                    <a:pt x="1482" y="175"/>
                    <a:pt x="1527" y="176"/>
                    <a:pt x="1567" y="189"/>
                  </a:cubicBezTo>
                  <a:cubicBezTo>
                    <a:pt x="1731" y="174"/>
                    <a:pt x="1860" y="212"/>
                    <a:pt x="2022" y="222"/>
                  </a:cubicBezTo>
                  <a:cubicBezTo>
                    <a:pt x="2046" y="230"/>
                    <a:pt x="2065" y="249"/>
                    <a:pt x="2089" y="256"/>
                  </a:cubicBezTo>
                  <a:cubicBezTo>
                    <a:pt x="2118" y="264"/>
                    <a:pt x="2148" y="263"/>
                    <a:pt x="2178" y="267"/>
                  </a:cubicBezTo>
                  <a:cubicBezTo>
                    <a:pt x="2248" y="249"/>
                    <a:pt x="2320" y="234"/>
                    <a:pt x="2389" y="211"/>
                  </a:cubicBezTo>
                  <a:cubicBezTo>
                    <a:pt x="2502" y="218"/>
                    <a:pt x="2601" y="228"/>
                    <a:pt x="2711" y="244"/>
                  </a:cubicBezTo>
                  <a:cubicBezTo>
                    <a:pt x="2816" y="281"/>
                    <a:pt x="2630" y="219"/>
                    <a:pt x="2889" y="267"/>
                  </a:cubicBezTo>
                  <a:cubicBezTo>
                    <a:pt x="2902" y="269"/>
                    <a:pt x="2910" y="284"/>
                    <a:pt x="2922" y="289"/>
                  </a:cubicBezTo>
                  <a:cubicBezTo>
                    <a:pt x="2944" y="298"/>
                    <a:pt x="2989" y="311"/>
                    <a:pt x="2989" y="311"/>
                  </a:cubicBezTo>
                  <a:cubicBezTo>
                    <a:pt x="3076" y="282"/>
                    <a:pt x="3165" y="289"/>
                    <a:pt x="3256" y="289"/>
                  </a:cubicBezTo>
                </a:path>
              </a:pathLst>
            </a:custGeom>
            <a:noFill/>
            <a:ln w="76200" cap="flat" cmpd="sng">
              <a:solidFill>
                <a:srgbClr val="FF33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20" name="Text Box 11"/>
            <p:cNvSpPr txBox="1">
              <a:spLocks noChangeArrowheads="1"/>
            </p:cNvSpPr>
            <p:nvPr/>
          </p:nvSpPr>
          <p:spPr bwMode="auto">
            <a:xfrm>
              <a:off x="3878" y="2602"/>
              <a:ext cx="258" cy="36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200" b="1">
                  <a:solidFill>
                    <a:srgbClr val="FF3300"/>
                  </a:solidFill>
                  <a:latin typeface="Arial" charset="0"/>
                </a:rPr>
                <a:t>a</a:t>
              </a:r>
            </a:p>
          </p:txBody>
        </p:sp>
      </p:grpSp>
      <p:sp>
        <p:nvSpPr>
          <p:cNvPr id="63500" name="Freeform 12"/>
          <p:cNvSpPr>
            <a:spLocks/>
          </p:cNvSpPr>
          <p:nvPr/>
        </p:nvSpPr>
        <p:spPr bwMode="auto">
          <a:xfrm>
            <a:off x="6510338" y="3703638"/>
            <a:ext cx="1111250" cy="776287"/>
          </a:xfrm>
          <a:custGeom>
            <a:avLst/>
            <a:gdLst>
              <a:gd name="T0" fmla="*/ 0 w 700"/>
              <a:gd name="T1" fmla="*/ 2147483647 h 489"/>
              <a:gd name="T2" fmla="*/ 2147483647 w 700"/>
              <a:gd name="T3" fmla="*/ 2147483647 h 489"/>
              <a:gd name="T4" fmla="*/ 2147483647 w 700"/>
              <a:gd name="T5" fmla="*/ 2147483647 h 489"/>
              <a:gd name="T6" fmla="*/ 2147483647 w 700"/>
              <a:gd name="T7" fmla="*/ 2147483647 h 489"/>
              <a:gd name="T8" fmla="*/ 2147483647 w 700"/>
              <a:gd name="T9" fmla="*/ 2147483647 h 489"/>
              <a:gd name="T10" fmla="*/ 2147483647 w 700"/>
              <a:gd name="T11" fmla="*/ 0 h 4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00" h="489">
                <a:moveTo>
                  <a:pt x="0" y="489"/>
                </a:moveTo>
                <a:cubicBezTo>
                  <a:pt x="183" y="479"/>
                  <a:pt x="159" y="484"/>
                  <a:pt x="277" y="445"/>
                </a:cubicBezTo>
                <a:cubicBezTo>
                  <a:pt x="354" y="394"/>
                  <a:pt x="318" y="409"/>
                  <a:pt x="377" y="389"/>
                </a:cubicBezTo>
                <a:cubicBezTo>
                  <a:pt x="414" y="354"/>
                  <a:pt x="457" y="328"/>
                  <a:pt x="500" y="300"/>
                </a:cubicBezTo>
                <a:cubicBezTo>
                  <a:pt x="564" y="258"/>
                  <a:pt x="603" y="176"/>
                  <a:pt x="655" y="122"/>
                </a:cubicBezTo>
                <a:cubicBezTo>
                  <a:pt x="668" y="82"/>
                  <a:pt x="700" y="43"/>
                  <a:pt x="700" y="0"/>
                </a:cubicBezTo>
              </a:path>
            </a:pathLst>
          </a:custGeom>
          <a:noFill/>
          <a:ln w="76200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914400" y="304800"/>
            <a:ext cx="324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>
                <a:latin typeface="Arial" charset="0"/>
              </a:rPr>
              <a:t>Establish facts about</a:t>
            </a: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1371600" y="1676400"/>
            <a:ext cx="36877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>
                <a:latin typeface="Arial" charset="0"/>
              </a:rPr>
              <a:t>1. ESTABLISH THE GAP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1371600" y="2362200"/>
            <a:ext cx="72310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>
                <a:latin typeface="Arial" charset="0"/>
              </a:rPr>
              <a:t>2. EXPLORE AND UNDERSTAND THE REASONS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1371600" y="3048000"/>
            <a:ext cx="42275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>
                <a:latin typeface="Arial" charset="0"/>
              </a:rPr>
              <a:t>3. ACT TO CLOSE THE GAP</a:t>
            </a: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4556125" y="115888"/>
            <a:ext cx="2290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Clr>
                <a:srgbClr val="FF3300"/>
              </a:buClr>
              <a:buFontTx/>
              <a:buChar char="•"/>
            </a:pPr>
            <a:r>
              <a:rPr lang="en-US" altLang="en-US" b="1">
                <a:solidFill>
                  <a:srgbClr val="FF3300"/>
                </a:solidFill>
                <a:latin typeface="Arial" charset="0"/>
              </a:rPr>
              <a:t> STANDARDS</a:t>
            </a: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4572000" y="533400"/>
            <a:ext cx="2763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Clr>
                <a:srgbClr val="FF3300"/>
              </a:buClr>
              <a:buFontTx/>
              <a:buChar char="•"/>
            </a:pPr>
            <a:r>
              <a:rPr lang="en-US" altLang="en-US" b="1">
                <a:solidFill>
                  <a:srgbClr val="FF3300"/>
                </a:solidFill>
                <a:latin typeface="Arial" charset="0"/>
              </a:rPr>
              <a:t> PERFORMANCE</a:t>
            </a:r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>
            <a:off x="5867400" y="3657600"/>
            <a:ext cx="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63508" name="Group 20"/>
          <p:cNvGrpSpPr>
            <a:grpSpLocks/>
          </p:cNvGrpSpPr>
          <p:nvPr/>
        </p:nvGrpSpPr>
        <p:grpSpPr bwMode="auto">
          <a:xfrm>
            <a:off x="5873750" y="4419600"/>
            <a:ext cx="2889250" cy="2162175"/>
            <a:chOff x="3700" y="2784"/>
            <a:chExt cx="1820" cy="1362"/>
          </a:xfrm>
        </p:grpSpPr>
        <p:sp>
          <p:nvSpPr>
            <p:cNvPr id="21517" name="Text Box 21"/>
            <p:cNvSpPr txBox="1">
              <a:spLocks noChangeArrowheads="1"/>
            </p:cNvSpPr>
            <p:nvPr/>
          </p:nvSpPr>
          <p:spPr bwMode="auto">
            <a:xfrm>
              <a:off x="3700" y="3168"/>
              <a:ext cx="1820" cy="978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1">
                  <a:latin typeface="Arial" charset="0"/>
                </a:rPr>
                <a:t>training, coaching,</a:t>
              </a:r>
            </a:p>
            <a:p>
              <a:pPr eaLnBrk="0" hangingPunct="0"/>
              <a:r>
                <a:rPr lang="en-US" altLang="en-US" b="1">
                  <a:latin typeface="Arial" charset="0"/>
                </a:rPr>
                <a:t>work experience,</a:t>
              </a:r>
            </a:p>
            <a:p>
              <a:pPr eaLnBrk="0" hangingPunct="0"/>
              <a:r>
                <a:rPr lang="en-US" altLang="en-US" b="1">
                  <a:latin typeface="Arial" charset="0"/>
                </a:rPr>
                <a:t>counselling and</a:t>
              </a:r>
            </a:p>
            <a:p>
              <a:pPr eaLnBrk="0" hangingPunct="0"/>
              <a:r>
                <a:rPr lang="en-US" altLang="en-US" b="1">
                  <a:latin typeface="Arial" charset="0"/>
                </a:rPr>
                <a:t>monitoring etc. </a:t>
              </a:r>
            </a:p>
          </p:txBody>
        </p:sp>
        <p:sp>
          <p:nvSpPr>
            <p:cNvPr id="21518" name="Line 22"/>
            <p:cNvSpPr>
              <a:spLocks noChangeShapeType="1"/>
            </p:cNvSpPr>
            <p:nvPr/>
          </p:nvSpPr>
          <p:spPr bwMode="auto">
            <a:xfrm flipV="1">
              <a:off x="4512" y="278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0" grpId="0" animBg="1"/>
      <p:bldP spid="63501" grpId="0" autoUpdateAnimBg="0"/>
      <p:bldP spid="63502" grpId="0" animBg="1" autoUpdateAnimBg="0"/>
      <p:bldP spid="63503" grpId="0" animBg="1" autoUpdateAnimBg="0"/>
      <p:bldP spid="63504" grpId="0" animBg="1" autoUpdateAnimBg="0"/>
      <p:bldP spid="63505" grpId="0" autoUpdateAnimBg="0"/>
      <p:bldP spid="63506" grpId="0" autoUpdateAnimBg="0"/>
      <p:bldP spid="6350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179388" y="23813"/>
            <a:ext cx="8640762" cy="1143000"/>
          </a:xfrm>
        </p:spPr>
        <p:txBody>
          <a:bodyPr/>
          <a:lstStyle/>
          <a:p>
            <a:pPr eaLnBrk="1" hangingPunct="1"/>
            <a:r>
              <a:rPr lang="en-GB" altLang="en-US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Informal stage </a:t>
            </a:r>
            <a:r>
              <a:rPr lang="en-GB" altLang="en-US" sz="3200" smtClean="0">
                <a:solidFill>
                  <a:srgbClr val="FF0000"/>
                </a:solidFill>
                <a:latin typeface="Arial" charset="0"/>
                <a:cs typeface="Arial" charset="0"/>
              </a:rPr>
              <a:t>– write to / email employee</a:t>
            </a:r>
            <a:r>
              <a:rPr lang="en-GB" altLang="en-US" sz="320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1188" y="1557338"/>
            <a:ext cx="8137525" cy="483076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1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  <a:defRPr/>
            </a:pPr>
            <a:r>
              <a:rPr lang="en-GB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Summarise the agreed improvement in performance required</a:t>
            </a:r>
          </a:p>
          <a:p>
            <a:pPr>
              <a:defRPr/>
            </a:pPr>
            <a:endParaRPr lang="en-GB" sz="28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GB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&amp; support needed to achieve this</a:t>
            </a:r>
          </a:p>
          <a:p>
            <a:pPr>
              <a:defRPr/>
            </a:pPr>
            <a:endParaRPr lang="en-GB" sz="28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GB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Timescale</a:t>
            </a:r>
          </a:p>
          <a:p>
            <a:pPr>
              <a:defRPr/>
            </a:pPr>
            <a:endParaRPr lang="en-GB" sz="28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GB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performance will be monitored</a:t>
            </a:r>
          </a:p>
          <a:p>
            <a:pPr>
              <a:defRPr/>
            </a:pPr>
            <a:endParaRPr lang="en-GB" sz="28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GB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Consequences ….if performance does not improve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450" y="223838"/>
            <a:ext cx="6551613" cy="52228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solidFill>
                  <a:srgbClr val="FF0000"/>
                </a:solidFill>
                <a:latin typeface="Arial" charset="0"/>
              </a:rPr>
              <a:t>Performance Development Action Plan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55688" y="1196975"/>
          <a:ext cx="6816725" cy="2563815"/>
        </p:xfrm>
        <a:graphic>
          <a:graphicData uri="http://schemas.openxmlformats.org/drawingml/2006/table">
            <a:tbl>
              <a:tblPr/>
              <a:tblGrid>
                <a:gridCol w="336550"/>
                <a:gridCol w="2255837"/>
                <a:gridCol w="1655763"/>
                <a:gridCol w="1012825"/>
                <a:gridCol w="1555750"/>
              </a:tblGrid>
              <a:tr h="640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Objective</a:t>
                      </a: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Success criteria</a:t>
                      </a: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Target date</a:t>
                      </a: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8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</a:tr>
              <a:tr h="493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</a:tr>
              <a:tr h="493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07" marB="4570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03350" y="4508500"/>
            <a:ext cx="6119813" cy="2032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800" dirty="0">
                <a:solidFill>
                  <a:schemeClr val="accent2"/>
                </a:solidFill>
                <a:latin typeface="Arial" charset="0"/>
              </a:rPr>
              <a:t>Any additional support required (e.g. OHD, counselling)?</a:t>
            </a:r>
          </a:p>
          <a:p>
            <a:pPr>
              <a:defRPr/>
            </a:pPr>
            <a:endParaRPr lang="en-GB" sz="1800" dirty="0">
              <a:solidFill>
                <a:schemeClr val="accent2"/>
              </a:solidFill>
              <a:latin typeface="Arial" charset="0"/>
            </a:endParaRPr>
          </a:p>
          <a:p>
            <a:pPr>
              <a:defRPr/>
            </a:pPr>
            <a:r>
              <a:rPr lang="en-GB" sz="1800" dirty="0">
                <a:solidFill>
                  <a:schemeClr val="accent2"/>
                </a:solidFill>
                <a:latin typeface="Arial" charset="0"/>
              </a:rPr>
              <a:t>Other points discussed:</a:t>
            </a:r>
          </a:p>
          <a:p>
            <a:pPr>
              <a:defRPr/>
            </a:pPr>
            <a:endParaRPr lang="en-GB" sz="1800" dirty="0">
              <a:latin typeface="Arial" charset="0"/>
            </a:endParaRPr>
          </a:p>
          <a:p>
            <a:pPr>
              <a:defRPr/>
            </a:pPr>
            <a:endParaRPr lang="en-GB" sz="1800" dirty="0">
              <a:latin typeface="Arial" charset="0"/>
            </a:endParaRPr>
          </a:p>
          <a:p>
            <a:pPr>
              <a:defRPr/>
            </a:pPr>
            <a:endParaRPr lang="en-GB" sz="1800" dirty="0">
              <a:latin typeface="Arial" charset="0"/>
            </a:endParaRPr>
          </a:p>
          <a:p>
            <a:pPr>
              <a:defRPr/>
            </a:pPr>
            <a:endParaRPr lang="en-GB" sz="1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68" name="Group 48"/>
          <p:cNvGraphicFramePr>
            <a:graphicFrameLocks noGrp="1"/>
          </p:cNvGraphicFramePr>
          <p:nvPr/>
        </p:nvGraphicFramePr>
        <p:xfrm>
          <a:off x="457200" y="1371600"/>
          <a:ext cx="8077200" cy="4800602"/>
        </p:xfrm>
        <a:graphic>
          <a:graphicData uri="http://schemas.openxmlformats.org/drawingml/2006/table">
            <a:tbl>
              <a:tblPr/>
              <a:tblGrid>
                <a:gridCol w="1600200"/>
                <a:gridCol w="6477000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 person(s) who will be involved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Specify clearly what you want to accomplish – the outcome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the setting in which the work will occur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 time frame or time limit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any requirements or restrictions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the purpose / benefits of achieving goal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How?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is strategy for meeting the goal? What data / evidence will you use to demonstrate success? Think of different ways in which the goal can be achieved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24607" name="Text Box 46"/>
          <p:cNvSpPr txBox="1">
            <a:spLocks noChangeArrowheads="1"/>
          </p:cNvSpPr>
          <p:nvPr/>
        </p:nvSpPr>
        <p:spPr bwMode="auto">
          <a:xfrm>
            <a:off x="304800" y="3810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>
                <a:latin typeface="Arial" charset="0"/>
                <a:cs typeface="Arial" charset="0"/>
              </a:rPr>
              <a:t>In framing goals think of the following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1908175" y="119063"/>
            <a:ext cx="5543550" cy="830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2800">
                <a:solidFill>
                  <a:srgbClr val="FF0000"/>
                </a:solidFill>
                <a:latin typeface="Arial" charset="0"/>
              </a:rPr>
              <a:t>Formal stage</a:t>
            </a:r>
            <a:endParaRPr lang="en-GB" altLang="en-US" sz="2800">
              <a:latin typeface="Arial" charset="0"/>
            </a:endParaRPr>
          </a:p>
          <a:p>
            <a:pPr algn="ctr"/>
            <a:r>
              <a:rPr lang="en-GB" altLang="en-US" sz="2000">
                <a:latin typeface="Arial" charset="0"/>
              </a:rPr>
              <a:t>(indicates that required improvement not met)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341438"/>
            <a:ext cx="4321175" cy="28622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800" b="1" dirty="0">
                <a:solidFill>
                  <a:srgbClr val="FF0000"/>
                </a:solidFill>
                <a:latin typeface="Arial" charset="0"/>
              </a:rPr>
              <a:t>Stage 1</a:t>
            </a:r>
            <a:r>
              <a:rPr lang="en-GB" sz="1800" dirty="0">
                <a:latin typeface="Arial" charset="0"/>
              </a:rPr>
              <a:t> </a:t>
            </a:r>
            <a:r>
              <a:rPr lang="en-GB" sz="1800" dirty="0">
                <a:solidFill>
                  <a:srgbClr val="FF0000"/>
                </a:solidFill>
                <a:latin typeface="Arial" charset="0"/>
              </a:rPr>
              <a:t>(formal warning)</a:t>
            </a:r>
          </a:p>
          <a:p>
            <a:pPr>
              <a:defRPr/>
            </a:pPr>
            <a:r>
              <a:rPr lang="en-GB" sz="1800" b="1" dirty="0">
                <a:latin typeface="Arial" charset="0"/>
              </a:rPr>
              <a:t>Meeting</a:t>
            </a:r>
            <a:r>
              <a:rPr lang="en-GB" sz="1800" dirty="0">
                <a:latin typeface="Arial" charset="0"/>
              </a:rPr>
              <a:t> – individual &amp; rep </a:t>
            </a:r>
          </a:p>
          <a:p>
            <a:pPr>
              <a:defRPr/>
            </a:pPr>
            <a:r>
              <a:rPr lang="en-GB" sz="1800" dirty="0">
                <a:latin typeface="Arial" charset="0"/>
              </a:rPr>
              <a:t>              -  manager &amp; HR (present case)</a:t>
            </a:r>
          </a:p>
          <a:p>
            <a:pPr>
              <a:defRPr/>
            </a:pPr>
            <a:r>
              <a:rPr lang="en-GB" sz="1800" b="1" dirty="0">
                <a:latin typeface="Arial" charset="0"/>
              </a:rPr>
              <a:t>Possible outcomes</a:t>
            </a:r>
          </a:p>
          <a:p>
            <a:pPr marL="285750" indent="-285750">
              <a:buFontTx/>
              <a:buChar char="-"/>
              <a:defRPr/>
            </a:pPr>
            <a:r>
              <a:rPr lang="en-GB" sz="1800" dirty="0">
                <a:latin typeface="Arial" charset="0"/>
              </a:rPr>
              <a:t>further time for improvement</a:t>
            </a:r>
          </a:p>
          <a:p>
            <a:pPr marL="285750" indent="-285750">
              <a:buFontTx/>
              <a:buChar char="-"/>
              <a:defRPr/>
            </a:pPr>
            <a:r>
              <a:rPr lang="en-GB" sz="1800" dirty="0">
                <a:latin typeface="Arial" charset="0"/>
              </a:rPr>
              <a:t>written warning (on file for 12 months)</a:t>
            </a:r>
          </a:p>
          <a:p>
            <a:pPr marL="285750" indent="-285750">
              <a:buFontTx/>
              <a:buChar char="-"/>
              <a:defRPr/>
            </a:pPr>
            <a:r>
              <a:rPr lang="en-GB" sz="1800" dirty="0">
                <a:latin typeface="Arial" charset="0"/>
              </a:rPr>
              <a:t>right of appeal</a:t>
            </a:r>
          </a:p>
          <a:p>
            <a:pPr marL="285750" indent="-285750">
              <a:buFontTx/>
              <a:buChar char="-"/>
              <a:defRPr/>
            </a:pPr>
            <a:endParaRPr lang="en-GB" sz="1800" dirty="0">
              <a:latin typeface="Arial" charset="0"/>
            </a:endParaRPr>
          </a:p>
          <a:p>
            <a:pPr>
              <a:defRPr/>
            </a:pPr>
            <a:r>
              <a:rPr lang="en-GB" sz="1800" b="1" dirty="0">
                <a:latin typeface="Arial" charset="0"/>
              </a:rPr>
              <a:t>Action Plan </a:t>
            </a:r>
            <a:r>
              <a:rPr lang="en-GB" sz="1800" dirty="0">
                <a:latin typeface="Arial" charset="0"/>
              </a:rPr>
              <a:t>- still in place as improvements need to be sustained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157788"/>
            <a:ext cx="4059238" cy="12001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800" b="1" dirty="0">
                <a:solidFill>
                  <a:srgbClr val="FF0000"/>
                </a:solidFill>
                <a:latin typeface="Arial" charset="0"/>
              </a:rPr>
              <a:t>Stage 2</a:t>
            </a:r>
            <a:r>
              <a:rPr lang="en-GB" sz="1800" dirty="0">
                <a:solidFill>
                  <a:srgbClr val="FF0000"/>
                </a:solidFill>
                <a:latin typeface="Arial" charset="0"/>
              </a:rPr>
              <a:t> (final warning)</a:t>
            </a:r>
          </a:p>
          <a:p>
            <a:pPr>
              <a:defRPr/>
            </a:pPr>
            <a:r>
              <a:rPr lang="en-GB" sz="1800" dirty="0">
                <a:latin typeface="Arial" charset="0"/>
              </a:rPr>
              <a:t>same process as above</a:t>
            </a:r>
          </a:p>
          <a:p>
            <a:pPr>
              <a:defRPr/>
            </a:pPr>
            <a:r>
              <a:rPr lang="en-GB" sz="1800" dirty="0">
                <a:latin typeface="Arial" charset="0"/>
              </a:rPr>
              <a:t>employee advised of next stage if no satisfactory improvement</a:t>
            </a:r>
          </a:p>
        </p:txBody>
      </p:sp>
      <p:sp>
        <p:nvSpPr>
          <p:cNvPr id="25605" name="TextBox 6"/>
          <p:cNvSpPr txBox="1">
            <a:spLocks noChangeArrowheads="1"/>
          </p:cNvSpPr>
          <p:nvPr/>
        </p:nvSpPr>
        <p:spPr bwMode="auto">
          <a:xfrm>
            <a:off x="4708525" y="3611563"/>
            <a:ext cx="4248150" cy="2308225"/>
          </a:xfrm>
          <a:prstGeom prst="rect">
            <a:avLst/>
          </a:prstGeom>
          <a:solidFill>
            <a:srgbClr val="F1E4A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1800" b="1">
                <a:solidFill>
                  <a:srgbClr val="FF0000"/>
                </a:solidFill>
                <a:latin typeface="Arial" charset="0"/>
              </a:rPr>
              <a:t>Stage 3 </a:t>
            </a:r>
            <a:r>
              <a:rPr lang="en-GB" altLang="en-US" sz="1800">
                <a:solidFill>
                  <a:srgbClr val="FF0000"/>
                </a:solidFill>
                <a:latin typeface="Arial" charset="0"/>
              </a:rPr>
              <a:t>(dismissal)</a:t>
            </a:r>
          </a:p>
          <a:p>
            <a:r>
              <a:rPr lang="en-GB" altLang="en-US" sz="1800">
                <a:latin typeface="Arial" charset="0"/>
              </a:rPr>
              <a:t>same process as before</a:t>
            </a:r>
          </a:p>
          <a:p>
            <a:r>
              <a:rPr lang="en-GB" altLang="en-US" sz="1800">
                <a:latin typeface="Arial" charset="0"/>
              </a:rPr>
              <a:t>employee advised re dismissal</a:t>
            </a:r>
          </a:p>
          <a:p>
            <a:r>
              <a:rPr lang="en-GB" altLang="en-US" sz="1800" i="1">
                <a:latin typeface="Arial" charset="0"/>
              </a:rPr>
              <a:t>‘action short of dismissal</a:t>
            </a:r>
            <a:r>
              <a:rPr lang="en-GB" altLang="en-US" sz="1800">
                <a:latin typeface="Arial" charset="0"/>
              </a:rPr>
              <a:t>’ – e.g. demotion, alternative employment may apply</a:t>
            </a:r>
          </a:p>
          <a:p>
            <a:endParaRPr lang="en-GB" altLang="en-US" sz="1800">
              <a:latin typeface="Arial" charset="0"/>
            </a:endParaRPr>
          </a:p>
          <a:p>
            <a:endParaRPr lang="en-GB" altLang="en-US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95513" y="2349500"/>
            <a:ext cx="4105275" cy="2663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2484438" y="3284538"/>
            <a:ext cx="36718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000" b="1">
                <a:solidFill>
                  <a:schemeClr val="bg1"/>
                </a:solidFill>
                <a:latin typeface="Arial" charset="0"/>
                <a:cs typeface="Arial" charset="0"/>
              </a:rPr>
              <a:t>Performance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357188" y="1341438"/>
            <a:ext cx="25209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4000">
                <a:solidFill>
                  <a:schemeClr val="accent2"/>
                </a:solidFill>
                <a:latin typeface="Arial" charset="0"/>
                <a:cs typeface="Arial" charset="0"/>
              </a:rPr>
              <a:t>doing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6156325" y="5532438"/>
            <a:ext cx="25193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4000">
                <a:solidFill>
                  <a:srgbClr val="002060"/>
                </a:solidFill>
                <a:latin typeface="Arial" charset="0"/>
                <a:cs typeface="Arial" charset="0"/>
              </a:rPr>
              <a:t>knowing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832475" y="4800600"/>
            <a:ext cx="647700" cy="73183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871663" y="2133600"/>
            <a:ext cx="647700" cy="73183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TextBox 9"/>
          <p:cNvSpPr txBox="1">
            <a:spLocks noChangeArrowheads="1"/>
          </p:cNvSpPr>
          <p:nvPr/>
        </p:nvSpPr>
        <p:spPr bwMode="auto">
          <a:xfrm>
            <a:off x="3203575" y="260350"/>
            <a:ext cx="54721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b="1">
                <a:solidFill>
                  <a:srgbClr val="FF0000"/>
                </a:solidFill>
                <a:latin typeface="Arial" charset="0"/>
                <a:cs typeface="Arial" charset="0"/>
              </a:rPr>
              <a:t>Skills</a:t>
            </a:r>
            <a:r>
              <a:rPr lang="en-GB" altLang="en-US">
                <a:solidFill>
                  <a:srgbClr val="FF0000"/>
                </a:solidFill>
                <a:latin typeface="Arial" charset="0"/>
                <a:cs typeface="Arial" charset="0"/>
              </a:rPr>
              <a:t> &amp; </a:t>
            </a:r>
            <a:r>
              <a:rPr lang="en-GB" altLang="en-US" b="1">
                <a:solidFill>
                  <a:srgbClr val="FF0000"/>
                </a:solidFill>
                <a:latin typeface="Arial" charset="0"/>
                <a:cs typeface="Arial" charset="0"/>
              </a:rPr>
              <a:t>knowledge</a:t>
            </a:r>
            <a:r>
              <a:rPr lang="en-GB" altLang="en-US">
                <a:solidFill>
                  <a:srgbClr val="FF0000"/>
                </a:solidFill>
                <a:latin typeface="Arial" charset="0"/>
                <a:cs typeface="Arial" charset="0"/>
              </a:rPr>
              <a:t> are at the core of individual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lfordia\AppData\Local\Microsoft\Windows\Temporary Internet Files\Content.Outlook\3ZW8XWT9\20160711_102515_resize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988" y="765175"/>
            <a:ext cx="895985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2555875" y="260350"/>
            <a:ext cx="3671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Discussion notes 11.07.16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lfordia\AppData\Local\Microsoft\Windows\Temporary Internet Files\Content.Outlook\3ZW8XWT9\20160711_104808_resiz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25538"/>
            <a:ext cx="89598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2555875" y="260350"/>
            <a:ext cx="3671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Discussion notes 11.07.16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484313"/>
            <a:ext cx="3843338" cy="20621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main ‘performance issues’ in your workplace?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3995738" y="3933825"/>
            <a:ext cx="4752975" cy="2554288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3200">
                <a:solidFill>
                  <a:schemeClr val="accent2"/>
                </a:solidFill>
                <a:latin typeface="Arial" charset="0"/>
                <a:cs typeface="Arial" charset="0"/>
              </a:rPr>
              <a:t>What are the main challenges  for</a:t>
            </a:r>
            <a:r>
              <a:rPr lang="en-GB" altLang="en-US" sz="3200" b="1">
                <a:solidFill>
                  <a:schemeClr val="accent2"/>
                </a:solidFill>
                <a:latin typeface="Arial" charset="0"/>
                <a:cs typeface="Arial" charset="0"/>
              </a:rPr>
              <a:t> you </a:t>
            </a:r>
            <a:r>
              <a:rPr lang="en-GB" altLang="en-US" sz="3200">
                <a:solidFill>
                  <a:schemeClr val="accent2"/>
                </a:solidFill>
                <a:latin typeface="Arial" charset="0"/>
                <a:cs typeface="Arial" charset="0"/>
              </a:rPr>
              <a:t>– in your </a:t>
            </a:r>
            <a:r>
              <a:rPr lang="en-GB" altLang="en-US" sz="3200" i="1">
                <a:solidFill>
                  <a:schemeClr val="accent2"/>
                </a:solidFill>
                <a:latin typeface="Arial" charset="0"/>
                <a:cs typeface="Arial" charset="0"/>
              </a:rPr>
              <a:t>‘managing performance’ </a:t>
            </a:r>
            <a:r>
              <a:rPr lang="en-GB" altLang="en-US" sz="3200">
                <a:solidFill>
                  <a:schemeClr val="accent2"/>
                </a:solidFill>
                <a:latin typeface="Arial" charset="0"/>
                <a:cs typeface="Arial" charset="0"/>
              </a:rPr>
              <a:t>conversations?</a:t>
            </a: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2987675" y="260350"/>
            <a:ext cx="331311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3200">
                <a:solidFill>
                  <a:srgbClr val="FF0000"/>
                </a:solidFill>
                <a:latin typeface="Arial" charset="0"/>
                <a:cs typeface="Arial" charset="0"/>
              </a:rPr>
              <a:t>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55588" y="-315913"/>
            <a:ext cx="8286750" cy="147002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kern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Managing individual and team performance</a:t>
            </a:r>
          </a:p>
        </p:txBody>
      </p:sp>
      <p:pic>
        <p:nvPicPr>
          <p:cNvPr id="8195" name="Picture 4" descr="scales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0000" y="1073150"/>
            <a:ext cx="6257925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611188" y="4318000"/>
            <a:ext cx="27352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>
                <a:latin typeface="Arial" charset="0"/>
                <a:cs typeface="Arial" charset="0"/>
              </a:rPr>
              <a:t>Employee responsibility</a:t>
            </a:r>
            <a:endParaRPr lang="en-US" altLang="en-US" sz="2800">
              <a:latin typeface="Arial" charset="0"/>
              <a:cs typeface="Arial" charset="0"/>
            </a:endParaRP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5487988" y="4351338"/>
            <a:ext cx="25209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>
                <a:solidFill>
                  <a:srgbClr val="0033CC"/>
                </a:solidFill>
                <a:latin typeface="Arial" charset="0"/>
                <a:cs typeface="Arial" charset="0"/>
              </a:rPr>
              <a:t>Organisational responsibility</a:t>
            </a:r>
            <a:endParaRPr lang="en-US" altLang="en-US" sz="2800">
              <a:solidFill>
                <a:srgbClr val="0033CC"/>
              </a:solidFill>
              <a:latin typeface="Arial" charset="0"/>
              <a:cs typeface="Arial" charset="0"/>
            </a:endParaRPr>
          </a:p>
        </p:txBody>
      </p:sp>
      <p:sp>
        <p:nvSpPr>
          <p:cNvPr id="8198" name="TextBox 2"/>
          <p:cNvSpPr txBox="1">
            <a:spLocks noChangeArrowheads="1"/>
          </p:cNvSpPr>
          <p:nvPr/>
        </p:nvSpPr>
        <p:spPr bwMode="auto">
          <a:xfrm>
            <a:off x="1698625" y="5999163"/>
            <a:ext cx="5400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>
                <a:solidFill>
                  <a:srgbClr val="FF0000"/>
                </a:solidFill>
                <a:latin typeface="Arial" charset="0"/>
                <a:cs typeface="Arial" charset="0"/>
              </a:rPr>
              <a:t>what sits on either side?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755650" y="115888"/>
            <a:ext cx="7200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200">
                <a:solidFill>
                  <a:srgbClr val="CC3300"/>
                </a:solidFill>
                <a:latin typeface="Tahoma" pitchFamily="34" charset="0"/>
              </a:rPr>
              <a:t>Managing Performance - </a:t>
            </a:r>
            <a:r>
              <a:rPr lang="en-GB" altLang="en-US" sz="3200" i="1">
                <a:solidFill>
                  <a:srgbClr val="CC3300"/>
                </a:solidFill>
                <a:latin typeface="Tahoma" pitchFamily="34" charset="0"/>
              </a:rPr>
              <a:t>overview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6011863" y="958850"/>
            <a:ext cx="1368425" cy="8350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Tahoma" pitchFamily="34" charset="0"/>
              </a:rPr>
              <a:t>Trust values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1042988" y="981075"/>
            <a:ext cx="1368425" cy="8350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Tahoma" pitchFamily="34" charset="0"/>
              </a:rPr>
              <a:t>Overall purpose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3348038" y="908050"/>
            <a:ext cx="1655762" cy="8350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latin typeface="Tahoma" pitchFamily="34" charset="0"/>
              </a:rPr>
              <a:t>RCHT objectives</a:t>
            </a: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3059113" y="2565400"/>
            <a:ext cx="2089150" cy="12001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400" smtClean="0">
                <a:latin typeface="Tahoma" pitchFamily="34" charset="0"/>
              </a:rPr>
              <a:t>Department – purpose &amp; plans</a:t>
            </a:r>
          </a:p>
        </p:txBody>
      </p:sp>
      <p:sp>
        <p:nvSpPr>
          <p:cNvPr id="9223" name="AutoShape 9"/>
          <p:cNvSpPr>
            <a:spLocks noChangeArrowheads="1"/>
          </p:cNvSpPr>
          <p:nvPr/>
        </p:nvSpPr>
        <p:spPr bwMode="auto">
          <a:xfrm>
            <a:off x="4067175" y="1844675"/>
            <a:ext cx="144463" cy="576263"/>
          </a:xfrm>
          <a:prstGeom prst="upDownArrow">
            <a:avLst>
              <a:gd name="adj1" fmla="val 50000"/>
              <a:gd name="adj2" fmla="val 797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GB" altLang="en-US"/>
          </a:p>
        </p:txBody>
      </p:sp>
      <p:sp>
        <p:nvSpPr>
          <p:cNvPr id="9224" name="AutoShape 10"/>
          <p:cNvSpPr>
            <a:spLocks noChangeArrowheads="1"/>
          </p:cNvSpPr>
          <p:nvPr/>
        </p:nvSpPr>
        <p:spPr bwMode="auto">
          <a:xfrm>
            <a:off x="2555875" y="1341438"/>
            <a:ext cx="503238" cy="46037"/>
          </a:xfrm>
          <a:prstGeom prst="rightArrow">
            <a:avLst>
              <a:gd name="adj1" fmla="val 50000"/>
              <a:gd name="adj2" fmla="val 2505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altLang="en-US"/>
          </a:p>
        </p:txBody>
      </p:sp>
      <p:sp>
        <p:nvSpPr>
          <p:cNvPr id="9225" name="AutoShape 12"/>
          <p:cNvSpPr>
            <a:spLocks noChangeArrowheads="1"/>
          </p:cNvSpPr>
          <p:nvPr/>
        </p:nvSpPr>
        <p:spPr bwMode="auto">
          <a:xfrm>
            <a:off x="5146675" y="1363663"/>
            <a:ext cx="646113" cy="46037"/>
          </a:xfrm>
          <a:prstGeom prst="leftArrow">
            <a:avLst>
              <a:gd name="adj1" fmla="val 50000"/>
              <a:gd name="adj2" fmla="val 3001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altLang="en-US"/>
          </a:p>
        </p:txBody>
      </p:sp>
      <p:sp>
        <p:nvSpPr>
          <p:cNvPr id="9226" name="Text Box 13"/>
          <p:cNvSpPr txBox="1">
            <a:spLocks noChangeArrowheads="1"/>
          </p:cNvSpPr>
          <p:nvPr/>
        </p:nvSpPr>
        <p:spPr bwMode="auto">
          <a:xfrm>
            <a:off x="2987675" y="4149725"/>
            <a:ext cx="21590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latin typeface="Tahoma" pitchFamily="34" charset="0"/>
              </a:rPr>
              <a:t>Line manager</a:t>
            </a:r>
          </a:p>
        </p:txBody>
      </p:sp>
      <p:sp>
        <p:nvSpPr>
          <p:cNvPr id="9227" name="AutoShape 14"/>
          <p:cNvSpPr>
            <a:spLocks noChangeArrowheads="1"/>
          </p:cNvSpPr>
          <p:nvPr/>
        </p:nvSpPr>
        <p:spPr bwMode="auto">
          <a:xfrm>
            <a:off x="3995738" y="3789363"/>
            <a:ext cx="71437" cy="287337"/>
          </a:xfrm>
          <a:prstGeom prst="upDownArrow">
            <a:avLst>
              <a:gd name="adj1" fmla="val 50000"/>
              <a:gd name="adj2" fmla="val 804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GB" altLang="en-US"/>
          </a:p>
        </p:txBody>
      </p:sp>
      <p:sp>
        <p:nvSpPr>
          <p:cNvPr id="9228" name="Oval 15"/>
          <p:cNvSpPr>
            <a:spLocks noChangeArrowheads="1"/>
          </p:cNvSpPr>
          <p:nvPr/>
        </p:nvSpPr>
        <p:spPr bwMode="auto">
          <a:xfrm>
            <a:off x="2627313" y="4868863"/>
            <a:ext cx="3168650" cy="1873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altLang="en-US"/>
          </a:p>
        </p:txBody>
      </p:sp>
      <p:sp>
        <p:nvSpPr>
          <p:cNvPr id="9229" name="Text Box 17"/>
          <p:cNvSpPr txBox="1">
            <a:spLocks noChangeArrowheads="1"/>
          </p:cNvSpPr>
          <p:nvPr/>
        </p:nvSpPr>
        <p:spPr bwMode="auto">
          <a:xfrm>
            <a:off x="2843213" y="5300663"/>
            <a:ext cx="2879725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Arial" charset="0"/>
                <a:cs typeface="Arial" charset="0"/>
              </a:rPr>
              <a:t>Your conversations with individuals</a:t>
            </a:r>
          </a:p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  <a:latin typeface="Arial" charset="0"/>
                <a:cs typeface="Arial" charset="0"/>
              </a:rPr>
              <a:t>Informal / formal </a:t>
            </a:r>
          </a:p>
        </p:txBody>
      </p:sp>
      <p:sp>
        <p:nvSpPr>
          <p:cNvPr id="9230" name="Oval 18"/>
          <p:cNvSpPr>
            <a:spLocks noChangeArrowheads="1"/>
          </p:cNvSpPr>
          <p:nvPr/>
        </p:nvSpPr>
        <p:spPr bwMode="auto">
          <a:xfrm>
            <a:off x="250825" y="4870450"/>
            <a:ext cx="1728788" cy="172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altLang="en-US"/>
          </a:p>
        </p:txBody>
      </p:sp>
      <p:sp>
        <p:nvSpPr>
          <p:cNvPr id="9231" name="Text Box 19"/>
          <p:cNvSpPr txBox="1">
            <a:spLocks noChangeArrowheads="1"/>
          </p:cNvSpPr>
          <p:nvPr/>
        </p:nvSpPr>
        <p:spPr bwMode="auto">
          <a:xfrm>
            <a:off x="503238" y="5475288"/>
            <a:ext cx="12255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 b="1">
                <a:solidFill>
                  <a:schemeClr val="bg1"/>
                </a:solidFill>
                <a:latin typeface="Tahoma" pitchFamily="34" charset="0"/>
              </a:rPr>
              <a:t>PDR</a:t>
            </a:r>
          </a:p>
        </p:txBody>
      </p:sp>
      <p:sp>
        <p:nvSpPr>
          <p:cNvPr id="9232" name="Text Box 21"/>
          <p:cNvSpPr txBox="1">
            <a:spLocks noChangeArrowheads="1"/>
          </p:cNvSpPr>
          <p:nvPr/>
        </p:nvSpPr>
        <p:spPr bwMode="auto">
          <a:xfrm>
            <a:off x="6588125" y="5013325"/>
            <a:ext cx="17287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chemeClr val="bg1"/>
                </a:solidFill>
                <a:latin typeface="Tahoma" pitchFamily="34" charset="0"/>
              </a:rPr>
              <a:t>Review</a:t>
            </a:r>
            <a:r>
              <a:rPr lang="en-GB" altLang="en-US">
                <a:solidFill>
                  <a:schemeClr val="bg1"/>
                </a:solidFill>
                <a:latin typeface="Tahoma" pitchFamily="34" charset="0"/>
              </a:rPr>
              <a:t> – feedback, coaching</a:t>
            </a:r>
          </a:p>
        </p:txBody>
      </p:sp>
      <p:sp>
        <p:nvSpPr>
          <p:cNvPr id="9233" name="Line 22"/>
          <p:cNvSpPr>
            <a:spLocks noChangeShapeType="1"/>
          </p:cNvSpPr>
          <p:nvPr/>
        </p:nvSpPr>
        <p:spPr bwMode="auto">
          <a:xfrm>
            <a:off x="2052638" y="5734050"/>
            <a:ext cx="503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457200" y="381000"/>
            <a:ext cx="815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2800">
                <a:solidFill>
                  <a:srgbClr val="FF0000"/>
                </a:solidFill>
                <a:latin typeface="Arial" charset="0"/>
                <a:cs typeface="Arial" charset="0"/>
              </a:rPr>
              <a:t>Standards &amp; expectations of performance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5052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0" y="3048000"/>
            <a:ext cx="670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b="1">
                <a:solidFill>
                  <a:schemeClr val="accent2"/>
                </a:solidFill>
                <a:latin typeface="Arial" charset="0"/>
                <a:cs typeface="Arial" charset="0"/>
              </a:rPr>
              <a:t>Standard of performance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827088" y="4724400"/>
            <a:ext cx="6626225" cy="1392238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Tahoma" pitchFamily="34" charset="0"/>
              </a:rPr>
              <a:t>Do you have clear </a:t>
            </a:r>
            <a:r>
              <a:rPr lang="en-GB" altLang="en-US" sz="2800" b="1">
                <a:latin typeface="Tahoma" pitchFamily="34" charset="0"/>
              </a:rPr>
              <a:t>expectations</a:t>
            </a:r>
            <a:r>
              <a:rPr lang="en-GB" altLang="en-US" sz="2800">
                <a:latin typeface="Tahoma" pitchFamily="34" charset="0"/>
              </a:rPr>
              <a:t> ….. and how do you make those clear to individuals and the team?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</TotalTime>
  <Words>853</Words>
  <Application>Microsoft Office PowerPoint</Application>
  <PresentationFormat>On-screen Show (4:3)</PresentationFormat>
  <Paragraphs>184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Times New Roman</vt:lpstr>
      <vt:lpstr>Arial</vt:lpstr>
      <vt:lpstr>Tahoma</vt:lpstr>
      <vt:lpstr>Comic Sans MS</vt:lpstr>
      <vt:lpstr>Calibri</vt:lpstr>
      <vt:lpstr>Default Design</vt:lpstr>
      <vt:lpstr>Managing Individual &amp; Team Performance</vt:lpstr>
      <vt:lpstr>Slide 2</vt:lpstr>
      <vt:lpstr>Slide 3</vt:lpstr>
      <vt:lpstr>Slide 4</vt:lpstr>
      <vt:lpstr>Slide 5</vt:lpstr>
      <vt:lpstr>Slide 6</vt:lpstr>
      <vt:lpstr>Managing individual and team performance</vt:lpstr>
      <vt:lpstr>Slide 8</vt:lpstr>
      <vt:lpstr>Slide 9</vt:lpstr>
      <vt:lpstr>Slide 10</vt:lpstr>
      <vt:lpstr>Slide 11</vt:lpstr>
      <vt:lpstr>Slide 12</vt:lpstr>
      <vt:lpstr>Slide 13</vt:lpstr>
      <vt:lpstr>Slide 14</vt:lpstr>
      <vt:lpstr>Managing individuals who are not performing to the required standard</vt:lpstr>
      <vt:lpstr>Slide 16</vt:lpstr>
      <vt:lpstr>Slide 17</vt:lpstr>
      <vt:lpstr>Slide 18</vt:lpstr>
      <vt:lpstr>Slide 19</vt:lpstr>
      <vt:lpstr>Slide 20</vt:lpstr>
      <vt:lpstr>Informal stage – write to / email employee 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Alford</dc:creator>
  <cp:lastModifiedBy>dell</cp:lastModifiedBy>
  <cp:revision>47</cp:revision>
  <dcterms:created xsi:type="dcterms:W3CDTF">1601-01-01T00:00:00Z</dcterms:created>
  <dcterms:modified xsi:type="dcterms:W3CDTF">2017-02-25T22:52:32Z</dcterms:modified>
</cp:coreProperties>
</file>