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Default Extension="vml" ContentType="application/vnd.openxmlformats-officedocument.vmlDrawing"/>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handoutMasterIdLst>
    <p:handoutMasterId r:id="rId47"/>
  </p:handoutMasterIdLst>
  <p:sldIdLst>
    <p:sldId id="271" r:id="rId2"/>
    <p:sldId id="272" r:id="rId3"/>
    <p:sldId id="273" r:id="rId4"/>
    <p:sldId id="306" r:id="rId5"/>
    <p:sldId id="312" r:id="rId6"/>
    <p:sldId id="307" r:id="rId7"/>
    <p:sldId id="309" r:id="rId8"/>
    <p:sldId id="311" r:id="rId9"/>
    <p:sldId id="313" r:id="rId10"/>
    <p:sldId id="308" r:id="rId11"/>
    <p:sldId id="274" r:id="rId12"/>
    <p:sldId id="275" r:id="rId13"/>
    <p:sldId id="276" r:id="rId14"/>
    <p:sldId id="277" r:id="rId15"/>
    <p:sldId id="278" r:id="rId16"/>
    <p:sldId id="279" r:id="rId17"/>
    <p:sldId id="293" r:id="rId18"/>
    <p:sldId id="294" r:id="rId19"/>
    <p:sldId id="314" r:id="rId20"/>
    <p:sldId id="315" r:id="rId21"/>
    <p:sldId id="316" r:id="rId22"/>
    <p:sldId id="317" r:id="rId23"/>
    <p:sldId id="280" r:id="rId24"/>
    <p:sldId id="281" r:id="rId25"/>
    <p:sldId id="290" r:id="rId26"/>
    <p:sldId id="283" r:id="rId27"/>
    <p:sldId id="284" r:id="rId28"/>
    <p:sldId id="285" r:id="rId29"/>
    <p:sldId id="286" r:id="rId30"/>
    <p:sldId id="287" r:id="rId31"/>
    <p:sldId id="288" r:id="rId32"/>
    <p:sldId id="289" r:id="rId33"/>
    <p:sldId id="291" r:id="rId34"/>
    <p:sldId id="292" r:id="rId35"/>
    <p:sldId id="297" r:id="rId36"/>
    <p:sldId id="295" r:id="rId37"/>
    <p:sldId id="296" r:id="rId38"/>
    <p:sldId id="298" r:id="rId39"/>
    <p:sldId id="301" r:id="rId40"/>
    <p:sldId id="303" r:id="rId41"/>
    <p:sldId id="299" r:id="rId42"/>
    <p:sldId id="318" r:id="rId43"/>
    <p:sldId id="302" r:id="rId44"/>
    <p:sldId id="304" r:id="rId45"/>
  </p:sldIdLst>
  <p:sldSz cx="9144000" cy="6858000" type="screen4x3"/>
  <p:notesSz cx="6669088" cy="9926638"/>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showOutlineIcons="0">
    <p:restoredLeft sz="15620"/>
    <p:restoredTop sz="90194" autoAdjust="0"/>
  </p:normalViewPr>
  <p:slideViewPr>
    <p:cSldViewPr>
      <p:cViewPr varScale="1">
        <p:scale>
          <a:sx n="74" d="100"/>
          <a:sy n="74" d="100"/>
        </p:scale>
        <p:origin x="-394"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250" cy="496888"/>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p:cNvSpPr>
            <a:spLocks noGrp="1"/>
          </p:cNvSpPr>
          <p:nvPr>
            <p:ph type="dt" sz="quarter" idx="1"/>
          </p:nvPr>
        </p:nvSpPr>
        <p:spPr>
          <a:xfrm>
            <a:off x="3778250" y="0"/>
            <a:ext cx="2889250" cy="496888"/>
          </a:xfrm>
          <a:prstGeom prst="rect">
            <a:avLst/>
          </a:prstGeom>
        </p:spPr>
        <p:txBody>
          <a:bodyPr vert="horz" lIns="91440" tIns="45720" rIns="91440" bIns="45720" rtlCol="0"/>
          <a:lstStyle>
            <a:lvl1pPr algn="r">
              <a:defRPr sz="1200"/>
            </a:lvl1pPr>
          </a:lstStyle>
          <a:p>
            <a:pPr>
              <a:defRPr/>
            </a:pPr>
            <a:fld id="{8A148C3E-6B2D-433B-BF7A-687A6F85EFFA}" type="datetimeFigureOut">
              <a:rPr lang="en-GB"/>
              <a:pPr>
                <a:defRPr/>
              </a:pPr>
              <a:t>25/02/2017</a:t>
            </a:fld>
            <a:endParaRPr lang="en-GB"/>
          </a:p>
        </p:txBody>
      </p:sp>
      <p:sp>
        <p:nvSpPr>
          <p:cNvPr id="4" name="Footer Placeholder 3"/>
          <p:cNvSpPr>
            <a:spLocks noGrp="1"/>
          </p:cNvSpPr>
          <p:nvPr>
            <p:ph type="ftr" sz="quarter" idx="2"/>
          </p:nvPr>
        </p:nvSpPr>
        <p:spPr>
          <a:xfrm>
            <a:off x="0" y="9428163"/>
            <a:ext cx="2889250" cy="496887"/>
          </a:xfrm>
          <a:prstGeom prst="rect">
            <a:avLst/>
          </a:prstGeom>
        </p:spPr>
        <p:txBody>
          <a:bodyPr vert="horz" lIns="91440" tIns="45720" rIns="91440" bIns="45720" rtlCol="0" anchor="b"/>
          <a:lstStyle>
            <a:lvl1pPr algn="l">
              <a:defRPr sz="1200"/>
            </a:lvl1pPr>
          </a:lstStyle>
          <a:p>
            <a:pPr>
              <a:defRPr/>
            </a:pPr>
            <a:endParaRPr lang="en-GB"/>
          </a:p>
        </p:txBody>
      </p:sp>
      <p:sp>
        <p:nvSpPr>
          <p:cNvPr id="5" name="Slide Number Placeholder 4"/>
          <p:cNvSpPr>
            <a:spLocks noGrp="1"/>
          </p:cNvSpPr>
          <p:nvPr>
            <p:ph type="sldNum" sz="quarter" idx="3"/>
          </p:nvPr>
        </p:nvSpPr>
        <p:spPr>
          <a:xfrm>
            <a:off x="3778250" y="9428163"/>
            <a:ext cx="2889250" cy="496887"/>
          </a:xfrm>
          <a:prstGeom prst="rect">
            <a:avLst/>
          </a:prstGeom>
        </p:spPr>
        <p:txBody>
          <a:bodyPr vert="horz" lIns="91440" tIns="45720" rIns="91440" bIns="45720" rtlCol="0" anchor="b"/>
          <a:lstStyle>
            <a:lvl1pPr algn="r">
              <a:defRPr sz="1200"/>
            </a:lvl1pPr>
          </a:lstStyle>
          <a:p>
            <a:pPr>
              <a:defRPr/>
            </a:pPr>
            <a:fld id="{BC9A52BB-49F7-4F87-B8B2-54945CEF5A7D}" type="slidenum">
              <a:rPr lang="en-GB"/>
              <a:pPr>
                <a:defRPr/>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250" cy="496888"/>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3778250" y="0"/>
            <a:ext cx="2889250" cy="496888"/>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8583279B-D2ED-42A7-AAFD-ADFD164778AE}" type="datetimeFigureOut">
              <a:rPr lang="en-GB"/>
              <a:pPr>
                <a:defRPr/>
              </a:pPr>
              <a:t>25/02/2017</a:t>
            </a:fld>
            <a:endParaRPr lang="en-GB"/>
          </a:p>
        </p:txBody>
      </p:sp>
      <p:sp>
        <p:nvSpPr>
          <p:cNvPr id="4" name="Slide Image Placeholder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66750" y="4714875"/>
            <a:ext cx="5335588" cy="4467225"/>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9428163"/>
            <a:ext cx="2889250" cy="496887"/>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3778250" y="9428163"/>
            <a:ext cx="2889250" cy="496887"/>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BB9DB21F-4E9B-43AF-AA5F-4BA211A2B21D}"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0FBACA1-FEB7-44E3-9D68-0D6AD4C49D2C}" type="slidenum">
              <a:rPr lang="en-GB" altLang="en-US" smtClean="0"/>
              <a:pPr fontAlgn="base">
                <a:spcBef>
                  <a:spcPct val="0"/>
                </a:spcBef>
                <a:spcAft>
                  <a:spcPct val="0"/>
                </a:spcAft>
              </a:pPr>
              <a:t>1</a:t>
            </a:fld>
            <a:endParaRPr lang="en-GB" altLang="en-US" smtClean="0"/>
          </a:p>
        </p:txBody>
      </p:sp>
      <p:sp>
        <p:nvSpPr>
          <p:cNvPr id="48131" name="Slide Image Placeholder 1"/>
          <p:cNvSpPr>
            <a:spLocks noGrp="1" noRot="1" noChangeAspect="1" noTextEdit="1"/>
          </p:cNvSpPr>
          <p:nvPr>
            <p:ph type="sldImg"/>
          </p:nvPr>
        </p:nvSpPr>
        <p:spPr bwMode="auto">
          <a:noFill/>
          <a:ln>
            <a:solidFill>
              <a:srgbClr val="000000"/>
            </a:solidFill>
            <a:miter lim="800000"/>
            <a:headEnd/>
            <a:tailEnd/>
          </a:ln>
        </p:spPr>
      </p:sp>
      <p:sp>
        <p:nvSpPr>
          <p:cNvPr id="4813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48133" name="Slide Number Placeholder 3"/>
          <p:cNvSpPr txBox="1">
            <a:spLocks noGrp="1"/>
          </p:cNvSpPr>
          <p:nvPr/>
        </p:nvSpPr>
        <p:spPr bwMode="auto">
          <a:xfrm>
            <a:off x="3778250" y="9428163"/>
            <a:ext cx="2889250" cy="496887"/>
          </a:xfrm>
          <a:prstGeom prst="rect">
            <a:avLst/>
          </a:prstGeom>
          <a:noFill/>
          <a:ln w="9525">
            <a:noFill/>
            <a:miter lim="800000"/>
            <a:headEnd/>
            <a:tailEnd/>
          </a:ln>
        </p:spPr>
        <p:txBody>
          <a:bodyPr anchor="b"/>
          <a:lstStyle/>
          <a:p>
            <a:pPr algn="r"/>
            <a:fld id="{4851B536-6550-4DE7-94DE-7B9161471021}" type="slidenum">
              <a:rPr lang="en-GB" altLang="en-US" sz="1200">
                <a:latin typeface="Calibri" pitchFamily="34" charset="0"/>
              </a:rPr>
              <a:pPr algn="r"/>
              <a:t>1</a:t>
            </a:fld>
            <a:endParaRPr lang="en-GB" altLang="en-US" sz="1200">
              <a:latin typeface="Calibri"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p:spPr>
      </p:sp>
      <p:sp>
        <p:nvSpPr>
          <p:cNvPr id="573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5734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764877D-63B3-433A-955C-82D7716FEFD3}" type="slidenum">
              <a:rPr lang="en-GB" altLang="en-US" smtClean="0"/>
              <a:pPr fontAlgn="base">
                <a:spcBef>
                  <a:spcPct val="0"/>
                </a:spcBef>
                <a:spcAft>
                  <a:spcPct val="0"/>
                </a:spcAft>
              </a:pPr>
              <a:t>14</a:t>
            </a:fld>
            <a:endParaRPr lang="en-GB"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583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590452F-4F3D-4E2C-98B3-AAF6FA96E0F3}" type="slidenum">
              <a:rPr lang="en-GB" altLang="en-US" smtClean="0"/>
              <a:pPr fontAlgn="base">
                <a:spcBef>
                  <a:spcPct val="0"/>
                </a:spcBef>
                <a:spcAft>
                  <a:spcPct val="0"/>
                </a:spcAft>
              </a:pPr>
              <a:t>15</a:t>
            </a:fld>
            <a:endParaRPr lang="en-GB"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5939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4249356-5267-42C0-B586-199F06427B9A}" type="slidenum">
              <a:rPr lang="en-GB" altLang="en-US" smtClean="0"/>
              <a:pPr fontAlgn="base">
                <a:spcBef>
                  <a:spcPct val="0"/>
                </a:spcBef>
                <a:spcAft>
                  <a:spcPct val="0"/>
                </a:spcAft>
              </a:pPr>
              <a:t>16</a:t>
            </a:fld>
            <a:endParaRPr lang="en-GB"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p:spPr>
      </p:sp>
      <p:sp>
        <p:nvSpPr>
          <p:cNvPr id="604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604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2207DF6-2D45-4B6C-A7BE-D05779B43193}" type="slidenum">
              <a:rPr lang="en-GB" altLang="en-US" smtClean="0"/>
              <a:pPr fontAlgn="base">
                <a:spcBef>
                  <a:spcPct val="0"/>
                </a:spcBef>
                <a:spcAft>
                  <a:spcPct val="0"/>
                </a:spcAft>
              </a:pPr>
              <a:t>17</a:t>
            </a:fld>
            <a:endParaRPr lang="en-GB"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p:spPr>
      </p:sp>
      <p:sp>
        <p:nvSpPr>
          <p:cNvPr id="614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614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59180B6-1D8E-4B45-943B-F947AB84BA87}" type="slidenum">
              <a:rPr lang="en-GB" altLang="en-US" smtClean="0"/>
              <a:pPr fontAlgn="base">
                <a:spcBef>
                  <a:spcPct val="0"/>
                </a:spcBef>
                <a:spcAft>
                  <a:spcPct val="0"/>
                </a:spcAft>
              </a:pPr>
              <a:t>18</a:t>
            </a:fld>
            <a:endParaRPr lang="en-GB"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624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7FF7275-97F8-4861-984A-06AAC4104310}" type="slidenum">
              <a:rPr lang="en-GB" altLang="en-US" smtClean="0"/>
              <a:pPr fontAlgn="base">
                <a:spcBef>
                  <a:spcPct val="0"/>
                </a:spcBef>
                <a:spcAft>
                  <a:spcPct val="0"/>
                </a:spcAft>
              </a:pPr>
              <a:t>23</a:t>
            </a:fld>
            <a:endParaRPr lang="en-GB"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634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09F12BE-1A0A-4CEB-A493-3326EFCEA0A5}" type="slidenum">
              <a:rPr lang="en-GB" altLang="en-US" smtClean="0"/>
              <a:pPr fontAlgn="base">
                <a:spcBef>
                  <a:spcPct val="0"/>
                </a:spcBef>
                <a:spcAft>
                  <a:spcPct val="0"/>
                </a:spcAft>
              </a:pPr>
              <a:t>24</a:t>
            </a:fld>
            <a:endParaRPr lang="en-GB"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p:spPr>
      </p:sp>
      <p:sp>
        <p:nvSpPr>
          <p:cNvPr id="6451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645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6844F4A-13CF-486D-900B-2ADE67314CDB}" type="slidenum">
              <a:rPr lang="en-GB" altLang="en-US" smtClean="0"/>
              <a:pPr fontAlgn="base">
                <a:spcBef>
                  <a:spcPct val="0"/>
                </a:spcBef>
                <a:spcAft>
                  <a:spcPct val="0"/>
                </a:spcAft>
              </a:pPr>
              <a:t>25</a:t>
            </a:fld>
            <a:endParaRPr lang="en-GB" alt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p:spPr>
      </p:sp>
      <p:sp>
        <p:nvSpPr>
          <p:cNvPr id="6553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655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09ECF51-AB75-4578-9D8D-AE649304AF08}" type="slidenum">
              <a:rPr lang="en-GB" altLang="en-US" smtClean="0"/>
              <a:pPr fontAlgn="base">
                <a:spcBef>
                  <a:spcPct val="0"/>
                </a:spcBef>
                <a:spcAft>
                  <a:spcPct val="0"/>
                </a:spcAft>
              </a:pPr>
              <a:t>26</a:t>
            </a:fld>
            <a:endParaRPr lang="en-GB" alt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p:spPr>
      </p:sp>
      <p:sp>
        <p:nvSpPr>
          <p:cNvPr id="6656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6656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9977E3C-673B-4E39-BC36-DAAD5B07F998}" type="slidenum">
              <a:rPr lang="en-GB" altLang="en-US" smtClean="0"/>
              <a:pPr fontAlgn="base">
                <a:spcBef>
                  <a:spcPct val="0"/>
                </a:spcBef>
                <a:spcAft>
                  <a:spcPct val="0"/>
                </a:spcAft>
              </a:pPr>
              <a:t>27</a:t>
            </a:fld>
            <a:endParaRPr lang="en-GB"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4915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EDD006C-209D-40DE-B94F-AB92A98C7861}" type="slidenum">
              <a:rPr lang="en-GB" altLang="en-US" smtClean="0"/>
              <a:pPr fontAlgn="base">
                <a:spcBef>
                  <a:spcPct val="0"/>
                </a:spcBef>
                <a:spcAft>
                  <a:spcPct val="0"/>
                </a:spcAft>
              </a:pPr>
              <a:t>2</a:t>
            </a:fld>
            <a:endParaRPr lang="en-GB"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p:spPr>
      </p:sp>
      <p:sp>
        <p:nvSpPr>
          <p:cNvPr id="6758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6758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723F5DA-DC63-4D66-AFEC-A225A80AAB63}" type="slidenum">
              <a:rPr lang="en-GB" altLang="en-US" smtClean="0"/>
              <a:pPr fontAlgn="base">
                <a:spcBef>
                  <a:spcPct val="0"/>
                </a:spcBef>
                <a:spcAft>
                  <a:spcPct val="0"/>
                </a:spcAft>
              </a:pPr>
              <a:t>28</a:t>
            </a:fld>
            <a:endParaRPr lang="en-GB" alt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p:spPr>
      </p:sp>
      <p:sp>
        <p:nvSpPr>
          <p:cNvPr id="6861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6861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0EAFE7E-9FB1-4A00-A6F6-F066A4BC2920}" type="slidenum">
              <a:rPr lang="en-GB" altLang="en-US" smtClean="0"/>
              <a:pPr fontAlgn="base">
                <a:spcBef>
                  <a:spcPct val="0"/>
                </a:spcBef>
                <a:spcAft>
                  <a:spcPct val="0"/>
                </a:spcAft>
              </a:pPr>
              <a:t>29</a:t>
            </a:fld>
            <a:endParaRPr lang="en-GB" alt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696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A27365B-2697-499E-9D65-53BB48027A9C}" type="slidenum">
              <a:rPr lang="en-GB" altLang="en-US" smtClean="0"/>
              <a:pPr fontAlgn="base">
                <a:spcBef>
                  <a:spcPct val="0"/>
                </a:spcBef>
                <a:spcAft>
                  <a:spcPct val="0"/>
                </a:spcAft>
              </a:pPr>
              <a:t>30</a:t>
            </a:fld>
            <a:endParaRPr lang="en-GB" alt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p:spPr>
      </p:sp>
      <p:sp>
        <p:nvSpPr>
          <p:cNvPr id="706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706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B062FEE-E2BB-4C3C-9A31-1DBC5EE39D53}" type="slidenum">
              <a:rPr lang="en-GB" altLang="en-US" smtClean="0"/>
              <a:pPr fontAlgn="base">
                <a:spcBef>
                  <a:spcPct val="0"/>
                </a:spcBef>
                <a:spcAft>
                  <a:spcPct val="0"/>
                </a:spcAft>
              </a:pPr>
              <a:t>31</a:t>
            </a:fld>
            <a:endParaRPr lang="en-GB" alt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p:spPr>
      </p:sp>
      <p:sp>
        <p:nvSpPr>
          <p:cNvPr id="7168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716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7268A17-C7DA-45AA-879B-3807578DF565}" type="slidenum">
              <a:rPr lang="en-GB" altLang="en-US" smtClean="0"/>
              <a:pPr fontAlgn="base">
                <a:spcBef>
                  <a:spcPct val="0"/>
                </a:spcBef>
                <a:spcAft>
                  <a:spcPct val="0"/>
                </a:spcAft>
              </a:pPr>
              <a:t>32</a:t>
            </a:fld>
            <a:endParaRPr lang="en-GB" alt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p:spPr>
      </p:sp>
      <p:sp>
        <p:nvSpPr>
          <p:cNvPr id="727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727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10F7900-E61B-41FD-9E93-B6C5F8D1CEC9}" type="slidenum">
              <a:rPr lang="en-GB" altLang="en-US" smtClean="0"/>
              <a:pPr fontAlgn="base">
                <a:spcBef>
                  <a:spcPct val="0"/>
                </a:spcBef>
                <a:spcAft>
                  <a:spcPct val="0"/>
                </a:spcAft>
              </a:pPr>
              <a:t>33</a:t>
            </a:fld>
            <a:endParaRPr lang="en-GB" alt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bwMode="auto">
          <a:xfrm>
            <a:off x="812800" y="762000"/>
            <a:ext cx="4978400" cy="3733800"/>
          </a:xfrm>
          <a:noFill/>
          <a:ln>
            <a:solidFill>
              <a:srgbClr val="000000"/>
            </a:solidFill>
            <a:miter lim="800000"/>
            <a:headEnd/>
            <a:tailEnd/>
          </a:ln>
        </p:spPr>
      </p:sp>
      <p:sp>
        <p:nvSpPr>
          <p:cNvPr id="73731" name="Rectangle 3"/>
          <p:cNvSpPr>
            <a:spLocks noGrp="1" noChangeArrowheads="1"/>
          </p:cNvSpPr>
          <p:nvPr>
            <p:ph type="body" idx="1"/>
          </p:nvPr>
        </p:nvSpPr>
        <p:spPr bwMode="auto">
          <a:xfrm>
            <a:off x="922338" y="4724400"/>
            <a:ext cx="4838700" cy="4495800"/>
          </a:xfrm>
          <a:noFill/>
        </p:spPr>
        <p:txBody>
          <a:bodyPr wrap="square" numCol="1" anchor="t" anchorCtr="0" compatLnSpc="1">
            <a:prstTxWarp prst="textNoShape">
              <a:avLst/>
            </a:prstTxWarp>
          </a:bodyPr>
          <a:lstStyle/>
          <a:p>
            <a:pPr eaLnBrk="1" hangingPunct="1">
              <a:spcBef>
                <a:spcPct val="0"/>
              </a:spcBef>
            </a:pPr>
            <a:endParaRPr lang="en-GB" alt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p:spPr>
      </p:sp>
      <p:sp>
        <p:nvSpPr>
          <p:cNvPr id="747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7475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43044E0-0689-40D9-B55F-4DA57DF81D12}" type="slidenum">
              <a:rPr lang="en-GB" altLang="en-US" smtClean="0"/>
              <a:pPr fontAlgn="base">
                <a:spcBef>
                  <a:spcPct val="0"/>
                </a:spcBef>
                <a:spcAft>
                  <a:spcPct val="0"/>
                </a:spcAft>
              </a:pPr>
              <a:t>35</a:t>
            </a:fld>
            <a:endParaRPr lang="en-GB" alt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p:spPr>
      </p:sp>
      <p:sp>
        <p:nvSpPr>
          <p:cNvPr id="7577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757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FAD2E3C-956D-4804-8063-1E2DD5C821B7}" type="slidenum">
              <a:rPr lang="en-GB" altLang="en-US" smtClean="0"/>
              <a:pPr fontAlgn="base">
                <a:spcBef>
                  <a:spcPct val="0"/>
                </a:spcBef>
                <a:spcAft>
                  <a:spcPct val="0"/>
                </a:spcAft>
              </a:pPr>
              <a:t>36</a:t>
            </a:fld>
            <a:endParaRPr lang="en-GB" alt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p:spPr>
      </p:sp>
      <p:sp>
        <p:nvSpPr>
          <p:cNvPr id="7680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768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EF8250-61D2-49A3-91BE-884F7897EE31}" type="slidenum">
              <a:rPr lang="en-GB" altLang="en-US" smtClean="0"/>
              <a:pPr fontAlgn="base">
                <a:spcBef>
                  <a:spcPct val="0"/>
                </a:spcBef>
                <a:spcAft>
                  <a:spcPct val="0"/>
                </a:spcAft>
              </a:pPr>
              <a:t>37</a:t>
            </a:fld>
            <a:endParaRPr lang="en-GB"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p:spPr>
      </p:sp>
      <p:sp>
        <p:nvSpPr>
          <p:cNvPr id="5017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501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47C3276-9C7A-40AB-894C-599636D53D21}" type="slidenum">
              <a:rPr lang="en-GB" altLang="en-US" smtClean="0"/>
              <a:pPr fontAlgn="base">
                <a:spcBef>
                  <a:spcPct val="0"/>
                </a:spcBef>
                <a:spcAft>
                  <a:spcPct val="0"/>
                </a:spcAft>
              </a:pPr>
              <a:t>3</a:t>
            </a:fld>
            <a:endParaRPr lang="en-GB" alt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p:spPr>
      </p:sp>
      <p:sp>
        <p:nvSpPr>
          <p:cNvPr id="7782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778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72CBE59-5132-4BAE-85E4-7C9FC3AB0754}" type="slidenum">
              <a:rPr lang="en-GB" altLang="en-US" smtClean="0"/>
              <a:pPr fontAlgn="base">
                <a:spcBef>
                  <a:spcPct val="0"/>
                </a:spcBef>
                <a:spcAft>
                  <a:spcPct val="0"/>
                </a:spcAft>
              </a:pPr>
              <a:t>38</a:t>
            </a:fld>
            <a:endParaRPr lang="en-GB" alt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p:spPr>
      </p:sp>
      <p:sp>
        <p:nvSpPr>
          <p:cNvPr id="788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788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6A21FE9-DBE2-458D-A62B-E203CAC55D6D}" type="slidenum">
              <a:rPr lang="en-GB" altLang="en-US" smtClean="0"/>
              <a:pPr fontAlgn="base">
                <a:spcBef>
                  <a:spcPct val="0"/>
                </a:spcBef>
                <a:spcAft>
                  <a:spcPct val="0"/>
                </a:spcAft>
              </a:pPr>
              <a:t>41</a:t>
            </a:fld>
            <a:endParaRPr lang="en-GB"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p:spPr>
      </p:sp>
      <p:sp>
        <p:nvSpPr>
          <p:cNvPr id="5120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512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74CB19C-EA13-4139-A79F-77AC2BA19198}" type="slidenum">
              <a:rPr lang="en-GB" altLang="en-US" smtClean="0"/>
              <a:pPr fontAlgn="base">
                <a:spcBef>
                  <a:spcPct val="0"/>
                </a:spcBef>
                <a:spcAft>
                  <a:spcPct val="0"/>
                </a:spcAft>
              </a:pPr>
              <a:t>4</a:t>
            </a:fld>
            <a:endParaRPr lang="en-GB"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p:spPr>
      </p:sp>
      <p:sp>
        <p:nvSpPr>
          <p:cNvPr id="5222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GB" altLang="en-US" smtClean="0"/>
          </a:p>
        </p:txBody>
      </p:sp>
      <p:sp>
        <p:nvSpPr>
          <p:cNvPr id="4" name="Slide Number Placeholder 3"/>
          <p:cNvSpPr>
            <a:spLocks noGrp="1"/>
          </p:cNvSpPr>
          <p:nvPr>
            <p:ph type="sldNum" sz="quarter" idx="5"/>
          </p:nvPr>
        </p:nvSpPr>
        <p:spPr/>
        <p:txBody>
          <a:bodyPr/>
          <a:lstStyle/>
          <a:p>
            <a:pPr>
              <a:defRPr/>
            </a:pPr>
            <a:fld id="{FE920730-968E-41F0-9324-16EC86F160D0}" type="slidenum">
              <a:rPr lang="en-GB" smtClean="0"/>
              <a:pPr>
                <a:defRPr/>
              </a:pPr>
              <a:t>7</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r>
              <a:rPr lang="en-GB" altLang="en-US" smtClean="0"/>
              <a:t>Borrowed from Adair’s model – 3 main constituents of team effectiveness</a:t>
            </a:r>
          </a:p>
          <a:p>
            <a:r>
              <a:rPr lang="en-GB" altLang="en-US" smtClean="0"/>
              <a:t>(satisfaction of individual needs, successful team interaction and achievement of the task)</a:t>
            </a:r>
          </a:p>
          <a:p>
            <a:r>
              <a:rPr lang="en-GB" altLang="en-US" smtClean="0"/>
              <a:t>Elements are not discrete so shown as overlapping</a:t>
            </a:r>
          </a:p>
          <a:p>
            <a:endParaRPr lang="en-GB" altLang="en-US" smtClean="0"/>
          </a:p>
          <a:p>
            <a:r>
              <a:rPr lang="en-GB" altLang="en-US" b="1" smtClean="0"/>
              <a:t>3 elements – as an iceberg</a:t>
            </a:r>
          </a:p>
          <a:p>
            <a:endParaRPr lang="en-GB" altLang="en-US" smtClean="0"/>
          </a:p>
          <a:p>
            <a:r>
              <a:rPr lang="en-GB" altLang="en-US" smtClean="0"/>
              <a:t>Most energy is devoted to the explicit task – naturally this is NB.</a:t>
            </a:r>
          </a:p>
          <a:p>
            <a:endParaRPr lang="en-GB" altLang="en-US" smtClean="0"/>
          </a:p>
          <a:p>
            <a:r>
              <a:rPr lang="en-GB" altLang="en-US" smtClean="0"/>
              <a:t>But … too often the concealed part of the iceberg, (how the team will work together) is neglected. As with real icebergs, , shipwrecks can ensue!!</a:t>
            </a:r>
          </a:p>
          <a:p>
            <a:endParaRPr lang="en-GB" altLang="en-US" smtClean="0"/>
          </a:p>
          <a:p>
            <a:endParaRPr lang="en-GB" altLang="en-US" smtClean="0"/>
          </a:p>
        </p:txBody>
      </p:sp>
      <p:sp>
        <p:nvSpPr>
          <p:cNvPr id="4" name="Slide Number Placeholder 3"/>
          <p:cNvSpPr>
            <a:spLocks noGrp="1"/>
          </p:cNvSpPr>
          <p:nvPr>
            <p:ph type="sldNum" sz="quarter" idx="5"/>
          </p:nvPr>
        </p:nvSpPr>
        <p:spPr/>
        <p:txBody>
          <a:bodyPr/>
          <a:lstStyle/>
          <a:p>
            <a:pPr>
              <a:defRPr/>
            </a:pPr>
            <a:fld id="{7D3623FA-3525-49D6-87D9-56C86D754187}" type="slidenum">
              <a:rPr lang="en-GB" smtClean="0"/>
              <a:pPr>
                <a:defRPr/>
              </a:pPr>
              <a:t>10</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542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C7346B6-D6AB-4BE2-80B2-9868C84EC9FC}" type="slidenum">
              <a:rPr lang="en-GB" altLang="en-US" smtClean="0"/>
              <a:pPr fontAlgn="base">
                <a:spcBef>
                  <a:spcPct val="0"/>
                </a:spcBef>
                <a:spcAft>
                  <a:spcPct val="0"/>
                </a:spcAft>
              </a:pPr>
              <a:t>11</a:t>
            </a:fld>
            <a:endParaRPr lang="en-GB"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553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F6A57AC-CECD-4045-8634-03A6281E35AE}" type="slidenum">
              <a:rPr lang="en-GB" altLang="en-US" smtClean="0"/>
              <a:pPr fontAlgn="base">
                <a:spcBef>
                  <a:spcPct val="0"/>
                </a:spcBef>
                <a:spcAft>
                  <a:spcPct val="0"/>
                </a:spcAft>
              </a:pPr>
              <a:t>12</a:t>
            </a:fld>
            <a:endParaRPr lang="en-GB"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p:spPr>
      </p:sp>
      <p:sp>
        <p:nvSpPr>
          <p:cNvPr id="563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563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DB35AA4-117E-4E14-97D6-E77E52C5DD61}" type="slidenum">
              <a:rPr lang="en-GB" altLang="en-US" smtClean="0"/>
              <a:pPr fontAlgn="base">
                <a:spcBef>
                  <a:spcPct val="0"/>
                </a:spcBef>
                <a:spcAft>
                  <a:spcPct val="0"/>
                </a:spcAft>
              </a:pPr>
              <a:t>13</a:t>
            </a:fld>
            <a:endParaRPr lang="en-GB"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E5A4BA8F-0AEC-4605-A92B-3C4F5658DC9F}" type="datetimeFigureOut">
              <a:rPr lang="en-US"/>
              <a:pPr>
                <a:defRPr/>
              </a:pPr>
              <a:t>2/25/2017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3EA8ECB-2100-49BE-83BE-BCBC7D690FC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D3A767D-F33C-4EBE-9585-A56ADE486D9A}" type="datetimeFigureOut">
              <a:rPr lang="en-US"/>
              <a:pPr>
                <a:defRPr/>
              </a:pPr>
              <a:t>2/25/2017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B2D4182-FEA6-4001-9699-D6DF074C321C}"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9C0A13C-6AA3-42A4-B017-9B20C410B913}" type="datetimeFigureOut">
              <a:rPr lang="en-US"/>
              <a:pPr>
                <a:defRPr/>
              </a:pPr>
              <a:t>2/25/2017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A8D4C9B-4365-483E-9A3E-BF3D2077F063}"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C844C32-C4B5-48DE-98E2-AE380661B314}" type="datetimeFigureOut">
              <a:rPr lang="en-US"/>
              <a:pPr>
                <a:defRPr/>
              </a:pPr>
              <a:t>2/25/2017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4E794D0-D1EC-4821-84D0-47FFFC190FCE}"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59F49EB5-8D10-49F6-9EE7-A439010CF47F}" type="datetimeFigureOut">
              <a:rPr lang="en-US"/>
              <a:pPr>
                <a:defRPr/>
              </a:pPr>
              <a:t>2/25/2017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F1BFB5D-F65C-40BD-BF95-C41091DB5F30}"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B1FE681E-BB34-4C4E-9D79-9FD626CD9CB1}" type="datetimeFigureOut">
              <a:rPr lang="en-US"/>
              <a:pPr>
                <a:defRPr/>
              </a:pPr>
              <a:t>2/25/2017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C2B2E09-B7C2-40C4-BEC7-4098FC84E148}"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933D3458-8311-4409-9477-AB0ED71041BD}" type="datetimeFigureOut">
              <a:rPr lang="en-US"/>
              <a:pPr>
                <a:defRPr/>
              </a:pPr>
              <a:t>2/25/2017</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DE0D99AB-672A-44F9-B7D8-2A0D65BD21F7}"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829AECE7-BBD4-463E-B976-077EB663692B}" type="datetimeFigureOut">
              <a:rPr lang="en-US"/>
              <a:pPr>
                <a:defRPr/>
              </a:pPr>
              <a:t>2/25/2017</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3988C13D-D3E7-42AC-9FFA-4FF56E74589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F7DE5C4-B22C-438E-9DB6-6D8787D007EC}" type="datetimeFigureOut">
              <a:rPr lang="en-US"/>
              <a:pPr>
                <a:defRPr/>
              </a:pPr>
              <a:t>2/25/2017</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BB186DA7-5D07-4092-AFD5-AD768CE00878}"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9632EF7-875B-4AE6-A2E5-BEDAA05F6F2A}" type="datetimeFigureOut">
              <a:rPr lang="en-US"/>
              <a:pPr>
                <a:defRPr/>
              </a:pPr>
              <a:t>2/25/2017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BBB1AE8-696F-4782-8EAC-2E48A86AD6DC}"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C3DB5B9-548F-4F71-BA50-E0912A3B5F47}" type="datetimeFigureOut">
              <a:rPr lang="en-US"/>
              <a:pPr>
                <a:defRPr/>
              </a:pPr>
              <a:t>2/25/2017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FFA5C28-5237-451B-B4C0-2142BB8ACC45}"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8FDC5E94-8DC1-4F51-8915-71DDBE64DC0B}" type="datetimeFigureOut">
              <a:rPr lang="en-US"/>
              <a:pPr>
                <a:defRPr/>
              </a:pPr>
              <a:t>2/25/2017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A1201BCC-55F1-42DB-915D-BFAC2F8A680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idx="4294967295"/>
          </p:nvPr>
        </p:nvSpPr>
        <p:spPr>
          <a:xfrm>
            <a:off x="685800" y="2130425"/>
            <a:ext cx="7772400" cy="1470025"/>
          </a:xfrm>
        </p:spPr>
        <p:txBody>
          <a:bodyPr/>
          <a:lstStyle/>
          <a:p>
            <a:pPr eaLnBrk="1" hangingPunct="1"/>
            <a:r>
              <a:rPr lang="en-GB" altLang="en-US" smtClean="0">
                <a:solidFill>
                  <a:srgbClr val="17375E"/>
                </a:solidFill>
                <a:latin typeface="Arial" charset="0"/>
              </a:rPr>
              <a:t>Introduction to Leadership and Management</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Iceberg"/>
          <p:cNvPicPr>
            <a:picLocks noChangeAspect="1" noChangeArrowheads="1"/>
          </p:cNvPicPr>
          <p:nvPr/>
        </p:nvPicPr>
        <p:blipFill>
          <a:blip r:embed="rId3"/>
          <a:srcRect/>
          <a:stretch>
            <a:fillRect/>
          </a:stretch>
        </p:blipFill>
        <p:spPr bwMode="auto">
          <a:xfrm>
            <a:off x="184150" y="88900"/>
            <a:ext cx="8807450" cy="6604000"/>
          </a:xfrm>
          <a:prstGeom prst="rect">
            <a:avLst/>
          </a:prstGeom>
          <a:noFill/>
          <a:ln w="9525">
            <a:noFill/>
            <a:miter lim="800000"/>
            <a:headEnd/>
            <a:tailEnd/>
          </a:ln>
        </p:spPr>
      </p:pic>
      <p:sp>
        <p:nvSpPr>
          <p:cNvPr id="2" name="Oval 1"/>
          <p:cNvSpPr/>
          <p:nvPr/>
        </p:nvSpPr>
        <p:spPr>
          <a:xfrm>
            <a:off x="3276600" y="1066800"/>
            <a:ext cx="2451100" cy="2133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chemeClr val="tx1"/>
              </a:solidFill>
            </a:endParaRPr>
          </a:p>
        </p:txBody>
      </p:sp>
      <p:sp>
        <p:nvSpPr>
          <p:cNvPr id="5" name="Oval 4"/>
          <p:cNvSpPr/>
          <p:nvPr/>
        </p:nvSpPr>
        <p:spPr>
          <a:xfrm>
            <a:off x="2667000" y="2514600"/>
            <a:ext cx="2133600" cy="228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chemeClr val="tx1"/>
              </a:solidFill>
            </a:endParaRPr>
          </a:p>
        </p:txBody>
      </p:sp>
      <p:sp>
        <p:nvSpPr>
          <p:cNvPr id="6" name="Oval 5"/>
          <p:cNvSpPr/>
          <p:nvPr/>
        </p:nvSpPr>
        <p:spPr>
          <a:xfrm>
            <a:off x="4470400" y="2362200"/>
            <a:ext cx="2235200" cy="23622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chemeClr val="tx1"/>
              </a:solidFill>
            </a:endParaRPr>
          </a:p>
        </p:txBody>
      </p:sp>
      <p:sp>
        <p:nvSpPr>
          <p:cNvPr id="11270" name="TextBox 2"/>
          <p:cNvSpPr txBox="1">
            <a:spLocks noChangeArrowheads="1"/>
          </p:cNvSpPr>
          <p:nvPr/>
        </p:nvSpPr>
        <p:spPr bwMode="auto">
          <a:xfrm>
            <a:off x="3422650" y="1539875"/>
            <a:ext cx="2159000" cy="830263"/>
          </a:xfrm>
          <a:prstGeom prst="rect">
            <a:avLst/>
          </a:prstGeom>
          <a:noFill/>
          <a:ln w="9525">
            <a:noFill/>
            <a:miter lim="800000"/>
            <a:headEnd/>
            <a:tailEnd/>
          </a:ln>
        </p:spPr>
        <p:txBody>
          <a:bodyPr>
            <a:spAutoFit/>
          </a:bodyPr>
          <a:lstStyle/>
          <a:p>
            <a:pPr algn="ctr"/>
            <a:r>
              <a:rPr lang="en-GB" altLang="en-US" sz="2400" b="1"/>
              <a:t>Task achievement</a:t>
            </a:r>
          </a:p>
        </p:txBody>
      </p:sp>
      <p:sp>
        <p:nvSpPr>
          <p:cNvPr id="11271" name="TextBox 6"/>
          <p:cNvSpPr txBox="1">
            <a:spLocks noChangeArrowheads="1"/>
          </p:cNvSpPr>
          <p:nvPr/>
        </p:nvSpPr>
        <p:spPr bwMode="auto">
          <a:xfrm>
            <a:off x="2781300" y="3498850"/>
            <a:ext cx="1905000" cy="738188"/>
          </a:xfrm>
          <a:prstGeom prst="rect">
            <a:avLst/>
          </a:prstGeom>
          <a:noFill/>
          <a:ln w="9525">
            <a:noFill/>
            <a:miter lim="800000"/>
            <a:headEnd/>
            <a:tailEnd/>
          </a:ln>
        </p:spPr>
        <p:txBody>
          <a:bodyPr>
            <a:spAutoFit/>
          </a:bodyPr>
          <a:lstStyle/>
          <a:p>
            <a:r>
              <a:rPr lang="en-GB" altLang="en-US" sz="2400">
                <a:solidFill>
                  <a:schemeClr val="bg1"/>
                </a:solidFill>
              </a:rPr>
              <a:t>Individuals</a:t>
            </a:r>
            <a:endParaRPr lang="en-GB" altLang="en-US" sz="2800">
              <a:solidFill>
                <a:schemeClr val="bg1"/>
              </a:solidFill>
            </a:endParaRPr>
          </a:p>
          <a:p>
            <a:endParaRPr lang="en-GB" altLang="en-US"/>
          </a:p>
        </p:txBody>
      </p:sp>
      <p:sp>
        <p:nvSpPr>
          <p:cNvPr id="11272" name="TextBox 7"/>
          <p:cNvSpPr txBox="1">
            <a:spLocks noChangeArrowheads="1"/>
          </p:cNvSpPr>
          <p:nvPr/>
        </p:nvSpPr>
        <p:spPr bwMode="auto">
          <a:xfrm>
            <a:off x="4800600" y="3298825"/>
            <a:ext cx="1676400" cy="830263"/>
          </a:xfrm>
          <a:prstGeom prst="rect">
            <a:avLst/>
          </a:prstGeom>
          <a:noFill/>
          <a:ln w="9525">
            <a:noFill/>
            <a:miter lim="800000"/>
            <a:headEnd/>
            <a:tailEnd/>
          </a:ln>
        </p:spPr>
        <p:txBody>
          <a:bodyPr>
            <a:spAutoFit/>
          </a:bodyPr>
          <a:lstStyle/>
          <a:p>
            <a:pPr algn="ctr"/>
            <a:r>
              <a:rPr lang="en-GB" altLang="en-US" sz="2400">
                <a:solidFill>
                  <a:schemeClr val="bg1"/>
                </a:solidFill>
              </a:rPr>
              <a:t>Team interaction</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4"/>
          <p:cNvSpPr txBox="1">
            <a:spLocks noChangeArrowheads="1"/>
          </p:cNvSpPr>
          <p:nvPr/>
        </p:nvSpPr>
        <p:spPr bwMode="auto">
          <a:xfrm>
            <a:off x="755650" y="404813"/>
            <a:ext cx="7489825" cy="519112"/>
          </a:xfrm>
          <a:prstGeom prst="rect">
            <a:avLst/>
          </a:prstGeom>
          <a:noFill/>
          <a:ln w="9525">
            <a:noFill/>
            <a:miter lim="800000"/>
            <a:headEnd/>
            <a:tailEnd/>
          </a:ln>
        </p:spPr>
        <p:txBody>
          <a:bodyPr>
            <a:spAutoFit/>
          </a:bodyPr>
          <a:lstStyle/>
          <a:p>
            <a:pPr algn="ctr">
              <a:spcBef>
                <a:spcPct val="50000"/>
              </a:spcBef>
            </a:pPr>
            <a:r>
              <a:rPr lang="en-GB" altLang="en-US" sz="2800">
                <a:solidFill>
                  <a:srgbClr val="FF0000"/>
                </a:solidFill>
              </a:rPr>
              <a:t>What sort of leader / manager are you?</a:t>
            </a:r>
          </a:p>
        </p:txBody>
      </p:sp>
      <p:sp>
        <p:nvSpPr>
          <p:cNvPr id="12291" name="Text Box 5"/>
          <p:cNvSpPr txBox="1">
            <a:spLocks noChangeArrowheads="1"/>
          </p:cNvSpPr>
          <p:nvPr/>
        </p:nvSpPr>
        <p:spPr bwMode="auto">
          <a:xfrm>
            <a:off x="468313" y="1484313"/>
            <a:ext cx="3600450" cy="1196975"/>
          </a:xfrm>
          <a:prstGeom prst="rect">
            <a:avLst/>
          </a:prstGeom>
          <a:solidFill>
            <a:srgbClr val="CCFFFF"/>
          </a:solidFill>
          <a:ln w="9525">
            <a:solidFill>
              <a:schemeClr val="tx1"/>
            </a:solidFill>
            <a:miter lim="800000"/>
            <a:headEnd/>
            <a:tailEnd/>
          </a:ln>
        </p:spPr>
        <p:txBody>
          <a:bodyPr>
            <a:spAutoFit/>
          </a:bodyPr>
          <a:lstStyle/>
          <a:p>
            <a:pPr>
              <a:spcBef>
                <a:spcPct val="50000"/>
              </a:spcBef>
            </a:pPr>
            <a:r>
              <a:rPr lang="en-GB" altLang="en-US"/>
              <a:t>What defines your style?  …….. How would you describe your style?</a:t>
            </a:r>
          </a:p>
        </p:txBody>
      </p:sp>
      <p:sp>
        <p:nvSpPr>
          <p:cNvPr id="12292" name="Text Box 6"/>
          <p:cNvSpPr txBox="1">
            <a:spLocks noChangeArrowheads="1"/>
          </p:cNvSpPr>
          <p:nvPr/>
        </p:nvSpPr>
        <p:spPr bwMode="auto">
          <a:xfrm>
            <a:off x="468313" y="4221163"/>
            <a:ext cx="4464050" cy="2109787"/>
          </a:xfrm>
          <a:prstGeom prst="rect">
            <a:avLst/>
          </a:prstGeom>
          <a:solidFill>
            <a:srgbClr val="CCFFCC"/>
          </a:solidFill>
          <a:ln w="9525">
            <a:solidFill>
              <a:schemeClr val="tx1"/>
            </a:solidFill>
            <a:miter lim="800000"/>
            <a:headEnd/>
            <a:tailEnd/>
          </a:ln>
        </p:spPr>
        <p:txBody>
          <a:bodyPr>
            <a:spAutoFit/>
          </a:bodyPr>
          <a:lstStyle/>
          <a:p>
            <a:pPr>
              <a:spcBef>
                <a:spcPct val="50000"/>
              </a:spcBef>
            </a:pPr>
            <a:r>
              <a:rPr lang="en-GB" altLang="en-US"/>
              <a:t>Why do use this style – e.g. is it based on what others do / text books?</a:t>
            </a:r>
          </a:p>
          <a:p>
            <a:pPr>
              <a:spcBef>
                <a:spcPct val="50000"/>
              </a:spcBef>
            </a:pPr>
            <a:r>
              <a:rPr lang="en-GB" altLang="en-US"/>
              <a:t>How much is based on your attributes &amp; qualities?</a:t>
            </a:r>
          </a:p>
        </p:txBody>
      </p:sp>
      <p:sp>
        <p:nvSpPr>
          <p:cNvPr id="12293" name="Line 7"/>
          <p:cNvSpPr>
            <a:spLocks noChangeShapeType="1"/>
          </p:cNvSpPr>
          <p:nvPr/>
        </p:nvSpPr>
        <p:spPr bwMode="auto">
          <a:xfrm>
            <a:off x="2051050" y="2852738"/>
            <a:ext cx="0" cy="1152525"/>
          </a:xfrm>
          <a:prstGeom prst="line">
            <a:avLst/>
          </a:prstGeom>
          <a:noFill/>
          <a:ln w="38100">
            <a:solidFill>
              <a:schemeClr val="tx1"/>
            </a:solidFill>
            <a:round/>
            <a:headEnd/>
            <a:tailEnd type="triangle" w="med" len="med"/>
          </a:ln>
        </p:spPr>
        <p:txBody>
          <a:bodyPr/>
          <a:lstStyle/>
          <a:p>
            <a:endParaRPr lang="en-GB"/>
          </a:p>
        </p:txBody>
      </p:sp>
      <p:sp>
        <p:nvSpPr>
          <p:cNvPr id="12294" name="Text Box 8"/>
          <p:cNvSpPr txBox="1">
            <a:spLocks noChangeArrowheads="1"/>
          </p:cNvSpPr>
          <p:nvPr/>
        </p:nvSpPr>
        <p:spPr bwMode="auto">
          <a:xfrm>
            <a:off x="5795963" y="4365625"/>
            <a:ext cx="3168650" cy="831850"/>
          </a:xfrm>
          <a:prstGeom prst="rect">
            <a:avLst/>
          </a:prstGeom>
          <a:solidFill>
            <a:schemeClr val="folHlink">
              <a:alpha val="45882"/>
            </a:schemeClr>
          </a:solidFill>
          <a:ln w="9525">
            <a:solidFill>
              <a:schemeClr val="tx1"/>
            </a:solidFill>
            <a:miter lim="800000"/>
            <a:headEnd/>
            <a:tailEnd/>
          </a:ln>
        </p:spPr>
        <p:txBody>
          <a:bodyPr>
            <a:spAutoFit/>
          </a:bodyPr>
          <a:lstStyle/>
          <a:p>
            <a:pPr>
              <a:spcBef>
                <a:spcPct val="50000"/>
              </a:spcBef>
            </a:pPr>
            <a:r>
              <a:rPr lang="en-GB" altLang="en-US"/>
              <a:t>How effective is your style / approach?</a:t>
            </a:r>
          </a:p>
        </p:txBody>
      </p:sp>
      <p:sp>
        <p:nvSpPr>
          <p:cNvPr id="12295" name="Line 9"/>
          <p:cNvSpPr>
            <a:spLocks noChangeShapeType="1"/>
          </p:cNvSpPr>
          <p:nvPr/>
        </p:nvSpPr>
        <p:spPr bwMode="auto">
          <a:xfrm>
            <a:off x="5003800" y="4797425"/>
            <a:ext cx="647700" cy="0"/>
          </a:xfrm>
          <a:prstGeom prst="line">
            <a:avLst/>
          </a:prstGeom>
          <a:noFill/>
          <a:ln w="38100">
            <a:solidFill>
              <a:schemeClr val="tx1"/>
            </a:solidFill>
            <a:round/>
            <a:headEnd/>
            <a:tailEnd type="triangle" w="med" len="med"/>
          </a:ln>
        </p:spPr>
        <p:txBody>
          <a:bodyPr/>
          <a:lstStyle/>
          <a:p>
            <a:endParaRPr lang="en-GB"/>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4"/>
          <p:cNvSpPr txBox="1">
            <a:spLocks noChangeArrowheads="1"/>
          </p:cNvSpPr>
          <p:nvPr/>
        </p:nvSpPr>
        <p:spPr bwMode="auto">
          <a:xfrm>
            <a:off x="1239838" y="641350"/>
            <a:ext cx="5995987" cy="457200"/>
          </a:xfrm>
          <a:prstGeom prst="rect">
            <a:avLst/>
          </a:prstGeom>
          <a:noFill/>
          <a:ln w="9525">
            <a:noFill/>
            <a:miter lim="800000"/>
            <a:headEnd/>
            <a:tailEnd/>
          </a:ln>
        </p:spPr>
        <p:txBody>
          <a:bodyPr>
            <a:spAutoFit/>
          </a:bodyPr>
          <a:lstStyle/>
          <a:p>
            <a:endParaRPr lang="en-GB" altLang="en-US">
              <a:latin typeface="Calibri" pitchFamily="34" charset="0"/>
            </a:endParaRPr>
          </a:p>
        </p:txBody>
      </p:sp>
      <p:sp>
        <p:nvSpPr>
          <p:cNvPr id="13315" name="Text Box 5"/>
          <p:cNvSpPr txBox="1">
            <a:spLocks noChangeArrowheads="1"/>
          </p:cNvSpPr>
          <p:nvPr/>
        </p:nvSpPr>
        <p:spPr bwMode="auto">
          <a:xfrm>
            <a:off x="539750" y="333375"/>
            <a:ext cx="8424863" cy="579438"/>
          </a:xfrm>
          <a:prstGeom prst="rect">
            <a:avLst/>
          </a:prstGeom>
          <a:noFill/>
          <a:ln w="9525">
            <a:noFill/>
            <a:miter lim="800000"/>
            <a:headEnd/>
            <a:tailEnd/>
          </a:ln>
        </p:spPr>
        <p:txBody>
          <a:bodyPr>
            <a:spAutoFit/>
          </a:bodyPr>
          <a:lstStyle/>
          <a:p>
            <a:pPr algn="ctr">
              <a:spcBef>
                <a:spcPct val="50000"/>
              </a:spcBef>
            </a:pPr>
            <a:r>
              <a:rPr lang="en-GB" altLang="en-US" sz="3200">
                <a:solidFill>
                  <a:srgbClr val="FF0000"/>
                </a:solidFill>
                <a:latin typeface="Calibri" pitchFamily="34" charset="0"/>
              </a:rPr>
              <a:t>How do I see myself &amp; how do others see me?</a:t>
            </a:r>
          </a:p>
        </p:txBody>
      </p:sp>
      <p:sp>
        <p:nvSpPr>
          <p:cNvPr id="13316" name="Text Box 6"/>
          <p:cNvSpPr txBox="1">
            <a:spLocks noChangeArrowheads="1"/>
          </p:cNvSpPr>
          <p:nvPr/>
        </p:nvSpPr>
        <p:spPr bwMode="auto">
          <a:xfrm>
            <a:off x="1981200" y="1916113"/>
            <a:ext cx="3671888" cy="1754187"/>
          </a:xfrm>
          <a:prstGeom prst="rect">
            <a:avLst/>
          </a:prstGeom>
          <a:noFill/>
          <a:ln w="9525">
            <a:solidFill>
              <a:schemeClr val="tx1"/>
            </a:solidFill>
            <a:miter lim="800000"/>
            <a:headEnd/>
            <a:tailEnd/>
          </a:ln>
        </p:spPr>
        <p:txBody>
          <a:bodyPr>
            <a:spAutoFit/>
          </a:bodyPr>
          <a:lstStyle/>
          <a:p>
            <a:pPr>
              <a:spcBef>
                <a:spcPct val="50000"/>
              </a:spcBef>
            </a:pPr>
            <a:r>
              <a:rPr lang="en-GB" altLang="en-US" sz="3600"/>
              <a:t>Choose 5 words from the list to describe yourself</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2579688"/>
            <a:ext cx="9144000" cy="0"/>
          </a:xfrm>
          <a:prstGeom prst="rect">
            <a:avLst/>
          </a:prstGeom>
          <a:noFill/>
          <a:ln w="9525">
            <a:noFill/>
            <a:miter lim="800000"/>
            <a:headEnd/>
            <a:tailEnd/>
          </a:ln>
        </p:spPr>
        <p:txBody>
          <a:bodyPr wrap="none" anchor="ctr">
            <a:spAutoFit/>
          </a:bodyPr>
          <a:lstStyle/>
          <a:p>
            <a:endParaRPr lang="en-GB" altLang="en-US">
              <a:latin typeface="Calibri" pitchFamily="34" charset="0"/>
            </a:endParaRPr>
          </a:p>
        </p:txBody>
      </p:sp>
      <p:sp>
        <p:nvSpPr>
          <p:cNvPr id="14339" name="Rectangle 3"/>
          <p:cNvSpPr>
            <a:spLocks noChangeArrowheads="1"/>
          </p:cNvSpPr>
          <p:nvPr/>
        </p:nvSpPr>
        <p:spPr bwMode="auto">
          <a:xfrm>
            <a:off x="0" y="2579688"/>
            <a:ext cx="9144000" cy="0"/>
          </a:xfrm>
          <a:prstGeom prst="rect">
            <a:avLst/>
          </a:prstGeom>
          <a:noFill/>
          <a:ln w="9525">
            <a:noFill/>
            <a:miter lim="800000"/>
            <a:headEnd/>
            <a:tailEnd/>
          </a:ln>
        </p:spPr>
        <p:txBody>
          <a:bodyPr wrap="none" anchor="ctr">
            <a:spAutoFit/>
          </a:bodyPr>
          <a:lstStyle/>
          <a:p>
            <a:endParaRPr lang="en-GB" altLang="en-US">
              <a:latin typeface="Calibri" pitchFamily="34" charset="0"/>
            </a:endParaRPr>
          </a:p>
        </p:txBody>
      </p:sp>
      <p:sp>
        <p:nvSpPr>
          <p:cNvPr id="14340" name="Rectangle 4"/>
          <p:cNvSpPr>
            <a:spLocks noChangeArrowheads="1"/>
          </p:cNvSpPr>
          <p:nvPr/>
        </p:nvSpPr>
        <p:spPr bwMode="auto">
          <a:xfrm>
            <a:off x="0" y="2579688"/>
            <a:ext cx="9144000" cy="0"/>
          </a:xfrm>
          <a:prstGeom prst="rect">
            <a:avLst/>
          </a:prstGeom>
          <a:noFill/>
          <a:ln w="9525">
            <a:noFill/>
            <a:miter lim="800000"/>
            <a:headEnd/>
            <a:tailEnd/>
          </a:ln>
        </p:spPr>
        <p:txBody>
          <a:bodyPr wrap="none" anchor="ctr">
            <a:spAutoFit/>
          </a:bodyPr>
          <a:lstStyle/>
          <a:p>
            <a:endParaRPr lang="en-GB" altLang="en-US">
              <a:latin typeface="Calibri" pitchFamily="34" charset="0"/>
            </a:endParaRPr>
          </a:p>
        </p:txBody>
      </p:sp>
      <p:sp>
        <p:nvSpPr>
          <p:cNvPr id="14341" name="Rectangle 5"/>
          <p:cNvSpPr>
            <a:spLocks noChangeArrowheads="1"/>
          </p:cNvSpPr>
          <p:nvPr/>
        </p:nvSpPr>
        <p:spPr bwMode="auto">
          <a:xfrm>
            <a:off x="0" y="2579688"/>
            <a:ext cx="9144000" cy="0"/>
          </a:xfrm>
          <a:prstGeom prst="rect">
            <a:avLst/>
          </a:prstGeom>
          <a:noFill/>
          <a:ln w="9525">
            <a:noFill/>
            <a:miter lim="800000"/>
            <a:headEnd/>
            <a:tailEnd/>
          </a:ln>
        </p:spPr>
        <p:txBody>
          <a:bodyPr wrap="none" anchor="ctr">
            <a:spAutoFit/>
          </a:bodyPr>
          <a:lstStyle/>
          <a:p>
            <a:endParaRPr lang="en-GB" altLang="en-US">
              <a:latin typeface="Calibri" pitchFamily="34" charset="0"/>
            </a:endParaRPr>
          </a:p>
        </p:txBody>
      </p:sp>
      <p:graphicFrame>
        <p:nvGraphicFramePr>
          <p:cNvPr id="14342" name="Object 5"/>
          <p:cNvGraphicFramePr>
            <a:graphicFrameLocks noChangeAspect="1"/>
          </p:cNvGraphicFramePr>
          <p:nvPr/>
        </p:nvGraphicFramePr>
        <p:xfrm>
          <a:off x="539750" y="260350"/>
          <a:ext cx="7040563" cy="6370638"/>
        </p:xfrm>
        <a:graphic>
          <a:graphicData uri="http://schemas.openxmlformats.org/presentationml/2006/ole">
            <p:oleObj spid="_x0000_s14342" name="Picture" r:id="rId4" imgW="2505456" imgH="2267712" progId="Word.Picture.8">
              <p:embed/>
            </p:oleObj>
          </a:graphicData>
        </a:graphic>
      </p:graphicFrame>
      <p:sp>
        <p:nvSpPr>
          <p:cNvPr id="14343" name="Rectangle 7"/>
          <p:cNvSpPr>
            <a:spLocks noChangeArrowheads="1"/>
          </p:cNvSpPr>
          <p:nvPr/>
        </p:nvSpPr>
        <p:spPr bwMode="auto">
          <a:xfrm>
            <a:off x="0" y="2295525"/>
            <a:ext cx="9144000" cy="0"/>
          </a:xfrm>
          <a:prstGeom prst="rect">
            <a:avLst/>
          </a:prstGeom>
          <a:noFill/>
          <a:ln w="9525">
            <a:noFill/>
            <a:miter lim="800000"/>
            <a:headEnd/>
            <a:tailEnd/>
          </a:ln>
        </p:spPr>
        <p:txBody>
          <a:bodyPr wrap="none" anchor="ctr">
            <a:spAutoFit/>
          </a:bodyPr>
          <a:lstStyle/>
          <a:p>
            <a:endParaRPr lang="en-GB" altLang="en-US">
              <a:latin typeface="Calibri" pitchFamily="34" charset="0"/>
            </a:endParaRPr>
          </a:p>
        </p:txBody>
      </p:sp>
      <p:sp>
        <p:nvSpPr>
          <p:cNvPr id="14344" name="Rectangle 8"/>
          <p:cNvSpPr>
            <a:spLocks noChangeArrowheads="1"/>
          </p:cNvSpPr>
          <p:nvPr/>
        </p:nvSpPr>
        <p:spPr bwMode="auto">
          <a:xfrm>
            <a:off x="0" y="2295525"/>
            <a:ext cx="9144000" cy="0"/>
          </a:xfrm>
          <a:prstGeom prst="rect">
            <a:avLst/>
          </a:prstGeom>
          <a:noFill/>
          <a:ln w="9525">
            <a:noFill/>
            <a:miter lim="800000"/>
            <a:headEnd/>
            <a:tailEnd/>
          </a:ln>
        </p:spPr>
        <p:txBody>
          <a:bodyPr wrap="none" anchor="ctr">
            <a:spAutoFit/>
          </a:bodyPr>
          <a:lstStyle/>
          <a:p>
            <a:endParaRPr lang="en-GB" altLang="en-US">
              <a:latin typeface="Calibri"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362" name="Group 2"/>
          <p:cNvGrpSpPr>
            <a:grpSpLocks noChangeAspect="1"/>
          </p:cNvGrpSpPr>
          <p:nvPr/>
        </p:nvGrpSpPr>
        <p:grpSpPr bwMode="auto">
          <a:xfrm>
            <a:off x="395288" y="476250"/>
            <a:ext cx="8145462" cy="5689600"/>
            <a:chOff x="249" y="300"/>
            <a:chExt cx="5131" cy="3584"/>
          </a:xfrm>
        </p:grpSpPr>
        <p:sp>
          <p:nvSpPr>
            <p:cNvPr id="15363" name="AutoShape 3"/>
            <p:cNvSpPr>
              <a:spLocks noChangeAspect="1" noChangeArrowheads="1" noTextEdit="1"/>
            </p:cNvSpPr>
            <p:nvPr/>
          </p:nvSpPr>
          <p:spPr bwMode="auto">
            <a:xfrm>
              <a:off x="249" y="300"/>
              <a:ext cx="5079" cy="3584"/>
            </a:xfrm>
            <a:prstGeom prst="rect">
              <a:avLst/>
            </a:prstGeom>
            <a:noFill/>
            <a:ln w="9525">
              <a:noFill/>
              <a:miter lim="800000"/>
              <a:headEnd/>
              <a:tailEnd/>
            </a:ln>
          </p:spPr>
          <p:txBody>
            <a:bodyPr/>
            <a:lstStyle/>
            <a:p>
              <a:endParaRPr lang="en-GB"/>
            </a:p>
          </p:txBody>
        </p:sp>
        <p:sp>
          <p:nvSpPr>
            <p:cNvPr id="15364" name="Rectangle 4"/>
            <p:cNvSpPr>
              <a:spLocks noChangeArrowheads="1"/>
            </p:cNvSpPr>
            <p:nvPr/>
          </p:nvSpPr>
          <p:spPr bwMode="auto">
            <a:xfrm>
              <a:off x="1233" y="321"/>
              <a:ext cx="2167" cy="1560"/>
            </a:xfrm>
            <a:prstGeom prst="rect">
              <a:avLst/>
            </a:prstGeom>
            <a:solidFill>
              <a:srgbClr val="00AE00"/>
            </a:solidFill>
            <a:ln w="12700">
              <a:solidFill>
                <a:srgbClr val="000000"/>
              </a:solidFill>
              <a:miter lim="800000"/>
              <a:headEnd/>
              <a:tailEnd/>
            </a:ln>
          </p:spPr>
          <p:txBody>
            <a:bodyPr/>
            <a:lstStyle/>
            <a:p>
              <a:endParaRPr lang="en-GB" altLang="en-US">
                <a:latin typeface="Calibri" pitchFamily="34" charset="0"/>
              </a:endParaRPr>
            </a:p>
          </p:txBody>
        </p:sp>
        <p:sp>
          <p:nvSpPr>
            <p:cNvPr id="15365" name="Rectangle 5"/>
            <p:cNvSpPr>
              <a:spLocks noChangeArrowheads="1"/>
            </p:cNvSpPr>
            <p:nvPr/>
          </p:nvSpPr>
          <p:spPr bwMode="auto">
            <a:xfrm>
              <a:off x="1244" y="332"/>
              <a:ext cx="3022" cy="3006"/>
            </a:xfrm>
            <a:prstGeom prst="rect">
              <a:avLst/>
            </a:prstGeom>
            <a:noFill/>
            <a:ln w="49213">
              <a:solidFill>
                <a:srgbClr val="000000"/>
              </a:solidFill>
              <a:miter lim="800000"/>
              <a:headEnd/>
              <a:tailEnd/>
            </a:ln>
          </p:spPr>
          <p:txBody>
            <a:bodyPr/>
            <a:lstStyle/>
            <a:p>
              <a:endParaRPr lang="en-GB" altLang="en-US">
                <a:latin typeface="Calibri" pitchFamily="34" charset="0"/>
              </a:endParaRPr>
            </a:p>
          </p:txBody>
        </p:sp>
        <p:sp>
          <p:nvSpPr>
            <p:cNvPr id="15366" name="Line 6"/>
            <p:cNvSpPr>
              <a:spLocks noChangeShapeType="1"/>
            </p:cNvSpPr>
            <p:nvPr/>
          </p:nvSpPr>
          <p:spPr bwMode="auto">
            <a:xfrm>
              <a:off x="2659" y="317"/>
              <a:ext cx="1" cy="3036"/>
            </a:xfrm>
            <a:prstGeom prst="line">
              <a:avLst/>
            </a:prstGeom>
            <a:noFill/>
            <a:ln w="49213">
              <a:solidFill>
                <a:srgbClr val="000000"/>
              </a:solidFill>
              <a:round/>
              <a:headEnd/>
              <a:tailEnd/>
            </a:ln>
          </p:spPr>
          <p:txBody>
            <a:bodyPr/>
            <a:lstStyle/>
            <a:p>
              <a:endParaRPr lang="en-GB"/>
            </a:p>
          </p:txBody>
        </p:sp>
        <p:grpSp>
          <p:nvGrpSpPr>
            <p:cNvPr id="15367" name="Group 7"/>
            <p:cNvGrpSpPr>
              <a:grpSpLocks/>
            </p:cNvGrpSpPr>
            <p:nvPr/>
          </p:nvGrpSpPr>
          <p:grpSpPr bwMode="auto">
            <a:xfrm>
              <a:off x="1628" y="951"/>
              <a:ext cx="2615" cy="288"/>
              <a:chOff x="1628" y="951"/>
              <a:chExt cx="2615" cy="288"/>
            </a:xfrm>
          </p:grpSpPr>
          <p:sp>
            <p:nvSpPr>
              <p:cNvPr id="15391" name="Rectangle 8"/>
              <p:cNvSpPr>
                <a:spLocks noChangeArrowheads="1"/>
              </p:cNvSpPr>
              <p:nvPr/>
            </p:nvSpPr>
            <p:spPr bwMode="auto">
              <a:xfrm>
                <a:off x="1628" y="951"/>
                <a:ext cx="833" cy="288"/>
              </a:xfrm>
              <a:prstGeom prst="rect">
                <a:avLst/>
              </a:prstGeom>
              <a:noFill/>
              <a:ln w="9525">
                <a:noFill/>
                <a:miter lim="800000"/>
                <a:headEnd/>
                <a:tailEnd/>
              </a:ln>
            </p:spPr>
            <p:txBody>
              <a:bodyPr wrap="none" lIns="0" tIns="0" rIns="0" bIns="0">
                <a:spAutoFit/>
              </a:bodyPr>
              <a:lstStyle/>
              <a:p>
                <a:r>
                  <a:rPr lang="en-GB" altLang="en-US" sz="2700">
                    <a:solidFill>
                      <a:srgbClr val="FFFFFF"/>
                    </a:solidFill>
                  </a:rPr>
                  <a:t>OPEN  </a:t>
                </a:r>
                <a:endParaRPr lang="en-GB" altLang="en-US">
                  <a:latin typeface="Calibri" pitchFamily="34" charset="0"/>
                </a:endParaRPr>
              </a:p>
            </p:txBody>
          </p:sp>
          <p:sp>
            <p:nvSpPr>
              <p:cNvPr id="15392" name="Rectangle 9"/>
              <p:cNvSpPr>
                <a:spLocks noChangeArrowheads="1"/>
              </p:cNvSpPr>
              <p:nvPr/>
            </p:nvSpPr>
            <p:spPr bwMode="auto">
              <a:xfrm>
                <a:off x="2357" y="951"/>
                <a:ext cx="1886" cy="288"/>
              </a:xfrm>
              <a:prstGeom prst="rect">
                <a:avLst/>
              </a:prstGeom>
              <a:noFill/>
              <a:ln w="9525">
                <a:noFill/>
                <a:miter lim="800000"/>
                <a:headEnd/>
                <a:tailEnd/>
              </a:ln>
            </p:spPr>
            <p:txBody>
              <a:bodyPr wrap="none" lIns="0" tIns="0" rIns="0" bIns="0">
                <a:spAutoFit/>
              </a:bodyPr>
              <a:lstStyle/>
              <a:p>
                <a:r>
                  <a:rPr lang="en-GB" altLang="en-US" sz="2700">
                    <a:solidFill>
                      <a:srgbClr val="081D58"/>
                    </a:solidFill>
                  </a:rPr>
                  <a:t>                   BLIND</a:t>
                </a:r>
                <a:endParaRPr lang="en-GB" altLang="en-US">
                  <a:latin typeface="Calibri" pitchFamily="34" charset="0"/>
                </a:endParaRPr>
              </a:p>
            </p:txBody>
          </p:sp>
        </p:grpSp>
        <p:sp>
          <p:nvSpPr>
            <p:cNvPr id="15368" name="Rectangle 10"/>
            <p:cNvSpPr>
              <a:spLocks noChangeArrowheads="1"/>
            </p:cNvSpPr>
            <p:nvPr/>
          </p:nvSpPr>
          <p:spPr bwMode="auto">
            <a:xfrm>
              <a:off x="1536" y="2419"/>
              <a:ext cx="2618" cy="288"/>
            </a:xfrm>
            <a:prstGeom prst="rect">
              <a:avLst/>
            </a:prstGeom>
            <a:noFill/>
            <a:ln w="9525">
              <a:noFill/>
              <a:miter lim="800000"/>
              <a:headEnd/>
              <a:tailEnd/>
            </a:ln>
          </p:spPr>
          <p:txBody>
            <a:bodyPr wrap="none" lIns="0" tIns="0" rIns="0" bIns="0">
              <a:spAutoFit/>
            </a:bodyPr>
            <a:lstStyle/>
            <a:p>
              <a:r>
                <a:rPr lang="en-GB" altLang="en-US" sz="2700">
                  <a:solidFill>
                    <a:srgbClr val="081D58"/>
                  </a:solidFill>
                </a:rPr>
                <a:t>HIDDEN         UNKNOWN</a:t>
              </a:r>
              <a:endParaRPr lang="en-GB" altLang="en-US">
                <a:latin typeface="Calibri" pitchFamily="34" charset="0"/>
              </a:endParaRPr>
            </a:p>
          </p:txBody>
        </p:sp>
        <p:grpSp>
          <p:nvGrpSpPr>
            <p:cNvPr id="15369" name="Group 11"/>
            <p:cNvGrpSpPr>
              <a:grpSpLocks/>
            </p:cNvGrpSpPr>
            <p:nvPr/>
          </p:nvGrpSpPr>
          <p:grpSpPr bwMode="auto">
            <a:xfrm>
              <a:off x="307" y="821"/>
              <a:ext cx="871" cy="1834"/>
              <a:chOff x="307" y="821"/>
              <a:chExt cx="871" cy="1834"/>
            </a:xfrm>
          </p:grpSpPr>
          <p:sp>
            <p:nvSpPr>
              <p:cNvPr id="15387" name="Rectangle 12"/>
              <p:cNvSpPr>
                <a:spLocks noChangeArrowheads="1"/>
              </p:cNvSpPr>
              <p:nvPr/>
            </p:nvSpPr>
            <p:spPr bwMode="auto">
              <a:xfrm>
                <a:off x="307" y="821"/>
                <a:ext cx="693" cy="182"/>
              </a:xfrm>
              <a:prstGeom prst="rect">
                <a:avLst/>
              </a:prstGeom>
              <a:noFill/>
              <a:ln w="9525">
                <a:noFill/>
                <a:miter lim="800000"/>
                <a:headEnd/>
                <a:tailEnd/>
              </a:ln>
            </p:spPr>
            <p:txBody>
              <a:bodyPr wrap="none" lIns="0" tIns="0" rIns="0" bIns="0">
                <a:spAutoFit/>
              </a:bodyPr>
              <a:lstStyle/>
              <a:p>
                <a:r>
                  <a:rPr lang="en-GB" altLang="en-US" sz="1900" b="1" i="1">
                    <a:solidFill>
                      <a:srgbClr val="081D58"/>
                    </a:solidFill>
                  </a:rPr>
                  <a:t>Known to</a:t>
                </a:r>
                <a:endParaRPr lang="en-GB" altLang="en-US" b="1">
                  <a:latin typeface="Calibri" pitchFamily="34" charset="0"/>
                </a:endParaRPr>
              </a:p>
            </p:txBody>
          </p:sp>
          <p:sp>
            <p:nvSpPr>
              <p:cNvPr id="15388" name="Rectangle 13"/>
              <p:cNvSpPr>
                <a:spLocks noChangeArrowheads="1"/>
              </p:cNvSpPr>
              <p:nvPr/>
            </p:nvSpPr>
            <p:spPr bwMode="auto">
              <a:xfrm>
                <a:off x="307" y="1005"/>
                <a:ext cx="466" cy="182"/>
              </a:xfrm>
              <a:prstGeom prst="rect">
                <a:avLst/>
              </a:prstGeom>
              <a:noFill/>
              <a:ln w="9525">
                <a:noFill/>
                <a:miter lim="800000"/>
                <a:headEnd/>
                <a:tailEnd/>
              </a:ln>
            </p:spPr>
            <p:txBody>
              <a:bodyPr wrap="none" lIns="0" tIns="0" rIns="0" bIns="0">
                <a:spAutoFit/>
              </a:bodyPr>
              <a:lstStyle/>
              <a:p>
                <a:r>
                  <a:rPr lang="en-GB" altLang="en-US" sz="1900" b="1" i="1">
                    <a:solidFill>
                      <a:srgbClr val="081D58"/>
                    </a:solidFill>
                  </a:rPr>
                  <a:t>others</a:t>
                </a:r>
                <a:endParaRPr lang="en-GB" altLang="en-US" b="1">
                  <a:latin typeface="Calibri" pitchFamily="34" charset="0"/>
                </a:endParaRPr>
              </a:p>
            </p:txBody>
          </p:sp>
          <p:sp>
            <p:nvSpPr>
              <p:cNvPr id="15389" name="Rectangle 14"/>
              <p:cNvSpPr>
                <a:spLocks noChangeArrowheads="1"/>
              </p:cNvSpPr>
              <p:nvPr/>
            </p:nvSpPr>
            <p:spPr bwMode="auto">
              <a:xfrm>
                <a:off x="307" y="2289"/>
                <a:ext cx="871" cy="182"/>
              </a:xfrm>
              <a:prstGeom prst="rect">
                <a:avLst/>
              </a:prstGeom>
              <a:noFill/>
              <a:ln w="9525">
                <a:noFill/>
                <a:miter lim="800000"/>
                <a:headEnd/>
                <a:tailEnd/>
              </a:ln>
            </p:spPr>
            <p:txBody>
              <a:bodyPr wrap="none" lIns="0" tIns="0" rIns="0" bIns="0">
                <a:spAutoFit/>
              </a:bodyPr>
              <a:lstStyle/>
              <a:p>
                <a:r>
                  <a:rPr lang="en-GB" altLang="en-US" sz="1900" b="1" i="1">
                    <a:solidFill>
                      <a:srgbClr val="081D58"/>
                    </a:solidFill>
                  </a:rPr>
                  <a:t>Unknown to</a:t>
                </a:r>
                <a:endParaRPr lang="en-GB" altLang="en-US" b="1">
                  <a:latin typeface="Calibri" pitchFamily="34" charset="0"/>
                </a:endParaRPr>
              </a:p>
            </p:txBody>
          </p:sp>
          <p:sp>
            <p:nvSpPr>
              <p:cNvPr id="15390" name="Rectangle 15"/>
              <p:cNvSpPr>
                <a:spLocks noChangeArrowheads="1"/>
              </p:cNvSpPr>
              <p:nvPr/>
            </p:nvSpPr>
            <p:spPr bwMode="auto">
              <a:xfrm>
                <a:off x="307" y="2473"/>
                <a:ext cx="466" cy="182"/>
              </a:xfrm>
              <a:prstGeom prst="rect">
                <a:avLst/>
              </a:prstGeom>
              <a:noFill/>
              <a:ln w="9525">
                <a:noFill/>
                <a:miter lim="800000"/>
                <a:headEnd/>
                <a:tailEnd/>
              </a:ln>
            </p:spPr>
            <p:txBody>
              <a:bodyPr wrap="none" lIns="0" tIns="0" rIns="0" bIns="0">
                <a:spAutoFit/>
              </a:bodyPr>
              <a:lstStyle/>
              <a:p>
                <a:r>
                  <a:rPr lang="en-GB" altLang="en-US" sz="1900" b="1" i="1">
                    <a:solidFill>
                      <a:srgbClr val="081D58"/>
                    </a:solidFill>
                  </a:rPr>
                  <a:t>others</a:t>
                </a:r>
                <a:endParaRPr lang="en-GB" altLang="en-US" b="1">
                  <a:latin typeface="Calibri" pitchFamily="34" charset="0"/>
                </a:endParaRPr>
              </a:p>
            </p:txBody>
          </p:sp>
        </p:grpSp>
        <p:grpSp>
          <p:nvGrpSpPr>
            <p:cNvPr id="15370" name="Group 16"/>
            <p:cNvGrpSpPr>
              <a:grpSpLocks/>
            </p:cNvGrpSpPr>
            <p:nvPr/>
          </p:nvGrpSpPr>
          <p:grpSpPr bwMode="auto">
            <a:xfrm>
              <a:off x="1552" y="3482"/>
              <a:ext cx="2326" cy="366"/>
              <a:chOff x="1552" y="3482"/>
              <a:chExt cx="2326" cy="366"/>
            </a:xfrm>
          </p:grpSpPr>
          <p:sp>
            <p:nvSpPr>
              <p:cNvPr id="15385" name="Rectangle 17"/>
              <p:cNvSpPr>
                <a:spLocks noChangeArrowheads="1"/>
              </p:cNvSpPr>
              <p:nvPr/>
            </p:nvSpPr>
            <p:spPr bwMode="auto">
              <a:xfrm>
                <a:off x="1552" y="3482"/>
                <a:ext cx="2326" cy="182"/>
              </a:xfrm>
              <a:prstGeom prst="rect">
                <a:avLst/>
              </a:prstGeom>
              <a:noFill/>
              <a:ln w="9525">
                <a:noFill/>
                <a:miter lim="800000"/>
                <a:headEnd/>
                <a:tailEnd/>
              </a:ln>
            </p:spPr>
            <p:txBody>
              <a:bodyPr wrap="none" lIns="0" tIns="0" rIns="0" bIns="0">
                <a:spAutoFit/>
              </a:bodyPr>
              <a:lstStyle/>
              <a:p>
                <a:r>
                  <a:rPr lang="en-GB" altLang="en-US" sz="1900" b="1" i="1">
                    <a:solidFill>
                      <a:srgbClr val="081D58"/>
                    </a:solidFill>
                  </a:rPr>
                  <a:t>Known                           Unknown</a:t>
                </a:r>
                <a:endParaRPr lang="en-GB" altLang="en-US" b="1">
                  <a:latin typeface="Calibri" pitchFamily="34" charset="0"/>
                </a:endParaRPr>
              </a:p>
            </p:txBody>
          </p:sp>
          <p:sp>
            <p:nvSpPr>
              <p:cNvPr id="15386" name="Rectangle 18"/>
              <p:cNvSpPr>
                <a:spLocks noChangeArrowheads="1"/>
              </p:cNvSpPr>
              <p:nvPr/>
            </p:nvSpPr>
            <p:spPr bwMode="auto">
              <a:xfrm>
                <a:off x="1552" y="3666"/>
                <a:ext cx="2116" cy="182"/>
              </a:xfrm>
              <a:prstGeom prst="rect">
                <a:avLst/>
              </a:prstGeom>
              <a:noFill/>
              <a:ln w="9525">
                <a:noFill/>
                <a:miter lim="800000"/>
                <a:headEnd/>
                <a:tailEnd/>
              </a:ln>
            </p:spPr>
            <p:txBody>
              <a:bodyPr wrap="none" lIns="0" tIns="0" rIns="0" bIns="0">
                <a:spAutoFit/>
              </a:bodyPr>
              <a:lstStyle/>
              <a:p>
                <a:r>
                  <a:rPr lang="en-GB" altLang="en-US" sz="1900" b="1" i="1">
                    <a:solidFill>
                      <a:srgbClr val="081D58"/>
                    </a:solidFill>
                  </a:rPr>
                  <a:t>to self                             to self</a:t>
                </a:r>
                <a:endParaRPr lang="en-GB" altLang="en-US" b="1">
                  <a:latin typeface="Calibri" pitchFamily="34" charset="0"/>
                </a:endParaRPr>
              </a:p>
            </p:txBody>
          </p:sp>
        </p:grpSp>
        <p:sp>
          <p:nvSpPr>
            <p:cNvPr id="15371" name="Line 19"/>
            <p:cNvSpPr>
              <a:spLocks noChangeShapeType="1"/>
            </p:cNvSpPr>
            <p:nvPr/>
          </p:nvSpPr>
          <p:spPr bwMode="auto">
            <a:xfrm>
              <a:off x="1229" y="1877"/>
              <a:ext cx="3052" cy="1"/>
            </a:xfrm>
            <a:prstGeom prst="line">
              <a:avLst/>
            </a:prstGeom>
            <a:noFill/>
            <a:ln w="49213">
              <a:solidFill>
                <a:srgbClr val="000000"/>
              </a:solidFill>
              <a:round/>
              <a:headEnd/>
              <a:tailEnd/>
            </a:ln>
          </p:spPr>
          <p:txBody>
            <a:bodyPr/>
            <a:lstStyle/>
            <a:p>
              <a:endParaRPr lang="en-GB"/>
            </a:p>
          </p:txBody>
        </p:sp>
        <p:grpSp>
          <p:nvGrpSpPr>
            <p:cNvPr id="15372" name="Group 20"/>
            <p:cNvGrpSpPr>
              <a:grpSpLocks/>
            </p:cNvGrpSpPr>
            <p:nvPr/>
          </p:nvGrpSpPr>
          <p:grpSpPr bwMode="auto">
            <a:xfrm>
              <a:off x="2382" y="570"/>
              <a:ext cx="646" cy="1053"/>
              <a:chOff x="2382" y="570"/>
              <a:chExt cx="646" cy="1053"/>
            </a:xfrm>
          </p:grpSpPr>
          <p:grpSp>
            <p:nvGrpSpPr>
              <p:cNvPr id="15376" name="Group 21"/>
              <p:cNvGrpSpPr>
                <a:grpSpLocks/>
              </p:cNvGrpSpPr>
              <p:nvPr/>
            </p:nvGrpSpPr>
            <p:grpSpPr bwMode="auto">
              <a:xfrm>
                <a:off x="2382" y="570"/>
                <a:ext cx="646" cy="135"/>
                <a:chOff x="2382" y="570"/>
                <a:chExt cx="646" cy="135"/>
              </a:xfrm>
            </p:grpSpPr>
            <p:sp>
              <p:nvSpPr>
                <p:cNvPr id="15383" name="Line 22"/>
                <p:cNvSpPr>
                  <a:spLocks noChangeShapeType="1"/>
                </p:cNvSpPr>
                <p:nvPr/>
              </p:nvSpPr>
              <p:spPr bwMode="auto">
                <a:xfrm>
                  <a:off x="2382" y="638"/>
                  <a:ext cx="530" cy="1"/>
                </a:xfrm>
                <a:prstGeom prst="line">
                  <a:avLst/>
                </a:prstGeom>
                <a:noFill/>
                <a:ln w="73025">
                  <a:solidFill>
                    <a:srgbClr val="000000"/>
                  </a:solidFill>
                  <a:round/>
                  <a:headEnd/>
                  <a:tailEnd/>
                </a:ln>
              </p:spPr>
              <p:txBody>
                <a:bodyPr/>
                <a:lstStyle/>
                <a:p>
                  <a:endParaRPr lang="en-GB"/>
                </a:p>
              </p:txBody>
            </p:sp>
            <p:sp>
              <p:nvSpPr>
                <p:cNvPr id="15384" name="Freeform 23"/>
                <p:cNvSpPr>
                  <a:spLocks/>
                </p:cNvSpPr>
                <p:nvPr/>
              </p:nvSpPr>
              <p:spPr bwMode="auto">
                <a:xfrm>
                  <a:off x="2801" y="570"/>
                  <a:ext cx="227" cy="135"/>
                </a:xfrm>
                <a:custGeom>
                  <a:avLst/>
                  <a:gdLst>
                    <a:gd name="T0" fmla="*/ 1 w 453"/>
                    <a:gd name="T1" fmla="*/ 1 h 269"/>
                    <a:gd name="T2" fmla="*/ 0 w 453"/>
                    <a:gd name="T3" fmla="*/ 0 h 269"/>
                    <a:gd name="T4" fmla="*/ 0 w 453"/>
                    <a:gd name="T5" fmla="*/ 1 h 269"/>
                    <a:gd name="T6" fmla="*/ 1 w 453"/>
                    <a:gd name="T7" fmla="*/ 1 h 269"/>
                    <a:gd name="T8" fmla="*/ 0 60000 65536"/>
                    <a:gd name="T9" fmla="*/ 0 60000 65536"/>
                    <a:gd name="T10" fmla="*/ 0 60000 65536"/>
                    <a:gd name="T11" fmla="*/ 0 60000 65536"/>
                    <a:gd name="T12" fmla="*/ 0 w 453"/>
                    <a:gd name="T13" fmla="*/ 0 h 269"/>
                    <a:gd name="T14" fmla="*/ 453 w 453"/>
                    <a:gd name="T15" fmla="*/ 269 h 269"/>
                  </a:gdLst>
                  <a:ahLst/>
                  <a:cxnLst>
                    <a:cxn ang="T8">
                      <a:pos x="T0" y="T1"/>
                    </a:cxn>
                    <a:cxn ang="T9">
                      <a:pos x="T2" y="T3"/>
                    </a:cxn>
                    <a:cxn ang="T10">
                      <a:pos x="T4" y="T5"/>
                    </a:cxn>
                    <a:cxn ang="T11">
                      <a:pos x="T6" y="T7"/>
                    </a:cxn>
                  </a:cxnLst>
                  <a:rect l="T12" t="T13" r="T14" b="T15"/>
                  <a:pathLst>
                    <a:path w="453" h="269">
                      <a:moveTo>
                        <a:pt x="453" y="136"/>
                      </a:moveTo>
                      <a:lnTo>
                        <a:pt x="0" y="0"/>
                      </a:lnTo>
                      <a:lnTo>
                        <a:pt x="0" y="269"/>
                      </a:lnTo>
                      <a:lnTo>
                        <a:pt x="453" y="136"/>
                      </a:lnTo>
                      <a:close/>
                    </a:path>
                  </a:pathLst>
                </a:custGeom>
                <a:solidFill>
                  <a:srgbClr val="000000"/>
                </a:solidFill>
                <a:ln w="9525">
                  <a:noFill/>
                  <a:round/>
                  <a:headEnd/>
                  <a:tailEnd/>
                </a:ln>
              </p:spPr>
              <p:txBody>
                <a:bodyPr/>
                <a:lstStyle/>
                <a:p>
                  <a:endParaRPr lang="en-GB"/>
                </a:p>
              </p:txBody>
            </p:sp>
          </p:grpSp>
          <p:grpSp>
            <p:nvGrpSpPr>
              <p:cNvPr id="15377" name="Group 24"/>
              <p:cNvGrpSpPr>
                <a:grpSpLocks/>
              </p:cNvGrpSpPr>
              <p:nvPr/>
            </p:nvGrpSpPr>
            <p:grpSpPr bwMode="auto">
              <a:xfrm>
                <a:off x="2382" y="1029"/>
                <a:ext cx="646" cy="135"/>
                <a:chOff x="2382" y="1029"/>
                <a:chExt cx="646" cy="135"/>
              </a:xfrm>
            </p:grpSpPr>
            <p:sp>
              <p:nvSpPr>
                <p:cNvPr id="15381" name="Line 25"/>
                <p:cNvSpPr>
                  <a:spLocks noChangeShapeType="1"/>
                </p:cNvSpPr>
                <p:nvPr/>
              </p:nvSpPr>
              <p:spPr bwMode="auto">
                <a:xfrm>
                  <a:off x="2382" y="1097"/>
                  <a:ext cx="530" cy="1"/>
                </a:xfrm>
                <a:prstGeom prst="line">
                  <a:avLst/>
                </a:prstGeom>
                <a:noFill/>
                <a:ln w="73025">
                  <a:solidFill>
                    <a:srgbClr val="000000"/>
                  </a:solidFill>
                  <a:round/>
                  <a:headEnd/>
                  <a:tailEnd/>
                </a:ln>
              </p:spPr>
              <p:txBody>
                <a:bodyPr/>
                <a:lstStyle/>
                <a:p>
                  <a:endParaRPr lang="en-GB"/>
                </a:p>
              </p:txBody>
            </p:sp>
            <p:sp>
              <p:nvSpPr>
                <p:cNvPr id="15382" name="Freeform 26"/>
                <p:cNvSpPr>
                  <a:spLocks/>
                </p:cNvSpPr>
                <p:nvPr/>
              </p:nvSpPr>
              <p:spPr bwMode="auto">
                <a:xfrm>
                  <a:off x="2801" y="1029"/>
                  <a:ext cx="227" cy="135"/>
                </a:xfrm>
                <a:custGeom>
                  <a:avLst/>
                  <a:gdLst>
                    <a:gd name="T0" fmla="*/ 1 w 453"/>
                    <a:gd name="T1" fmla="*/ 1 h 270"/>
                    <a:gd name="T2" fmla="*/ 0 w 453"/>
                    <a:gd name="T3" fmla="*/ 0 h 270"/>
                    <a:gd name="T4" fmla="*/ 0 w 453"/>
                    <a:gd name="T5" fmla="*/ 1 h 270"/>
                    <a:gd name="T6" fmla="*/ 1 w 453"/>
                    <a:gd name="T7" fmla="*/ 1 h 270"/>
                    <a:gd name="T8" fmla="*/ 0 60000 65536"/>
                    <a:gd name="T9" fmla="*/ 0 60000 65536"/>
                    <a:gd name="T10" fmla="*/ 0 60000 65536"/>
                    <a:gd name="T11" fmla="*/ 0 60000 65536"/>
                    <a:gd name="T12" fmla="*/ 0 w 453"/>
                    <a:gd name="T13" fmla="*/ 0 h 270"/>
                    <a:gd name="T14" fmla="*/ 453 w 453"/>
                    <a:gd name="T15" fmla="*/ 270 h 270"/>
                  </a:gdLst>
                  <a:ahLst/>
                  <a:cxnLst>
                    <a:cxn ang="T8">
                      <a:pos x="T0" y="T1"/>
                    </a:cxn>
                    <a:cxn ang="T9">
                      <a:pos x="T2" y="T3"/>
                    </a:cxn>
                    <a:cxn ang="T10">
                      <a:pos x="T4" y="T5"/>
                    </a:cxn>
                    <a:cxn ang="T11">
                      <a:pos x="T6" y="T7"/>
                    </a:cxn>
                  </a:cxnLst>
                  <a:rect l="T12" t="T13" r="T14" b="T15"/>
                  <a:pathLst>
                    <a:path w="453" h="270">
                      <a:moveTo>
                        <a:pt x="453" y="136"/>
                      </a:moveTo>
                      <a:lnTo>
                        <a:pt x="0" y="0"/>
                      </a:lnTo>
                      <a:lnTo>
                        <a:pt x="0" y="270"/>
                      </a:lnTo>
                      <a:lnTo>
                        <a:pt x="453" y="136"/>
                      </a:lnTo>
                      <a:close/>
                    </a:path>
                  </a:pathLst>
                </a:custGeom>
                <a:solidFill>
                  <a:srgbClr val="000000"/>
                </a:solidFill>
                <a:ln w="9525">
                  <a:noFill/>
                  <a:round/>
                  <a:headEnd/>
                  <a:tailEnd/>
                </a:ln>
              </p:spPr>
              <p:txBody>
                <a:bodyPr/>
                <a:lstStyle/>
                <a:p>
                  <a:endParaRPr lang="en-GB"/>
                </a:p>
              </p:txBody>
            </p:sp>
          </p:grpSp>
          <p:grpSp>
            <p:nvGrpSpPr>
              <p:cNvPr id="15378" name="Group 27"/>
              <p:cNvGrpSpPr>
                <a:grpSpLocks/>
              </p:cNvGrpSpPr>
              <p:nvPr/>
            </p:nvGrpSpPr>
            <p:grpSpPr bwMode="auto">
              <a:xfrm>
                <a:off x="2382" y="1488"/>
                <a:ext cx="646" cy="135"/>
                <a:chOff x="2382" y="1488"/>
                <a:chExt cx="646" cy="135"/>
              </a:xfrm>
            </p:grpSpPr>
            <p:sp>
              <p:nvSpPr>
                <p:cNvPr id="15379" name="Line 28"/>
                <p:cNvSpPr>
                  <a:spLocks noChangeShapeType="1"/>
                </p:cNvSpPr>
                <p:nvPr/>
              </p:nvSpPr>
              <p:spPr bwMode="auto">
                <a:xfrm>
                  <a:off x="2382" y="1556"/>
                  <a:ext cx="530" cy="1"/>
                </a:xfrm>
                <a:prstGeom prst="line">
                  <a:avLst/>
                </a:prstGeom>
                <a:noFill/>
                <a:ln w="73025">
                  <a:solidFill>
                    <a:srgbClr val="000000"/>
                  </a:solidFill>
                  <a:round/>
                  <a:headEnd/>
                  <a:tailEnd/>
                </a:ln>
              </p:spPr>
              <p:txBody>
                <a:bodyPr/>
                <a:lstStyle/>
                <a:p>
                  <a:endParaRPr lang="en-GB"/>
                </a:p>
              </p:txBody>
            </p:sp>
            <p:sp>
              <p:nvSpPr>
                <p:cNvPr id="15380" name="Freeform 29"/>
                <p:cNvSpPr>
                  <a:spLocks/>
                </p:cNvSpPr>
                <p:nvPr/>
              </p:nvSpPr>
              <p:spPr bwMode="auto">
                <a:xfrm>
                  <a:off x="2801" y="1488"/>
                  <a:ext cx="227" cy="135"/>
                </a:xfrm>
                <a:custGeom>
                  <a:avLst/>
                  <a:gdLst>
                    <a:gd name="T0" fmla="*/ 1 w 453"/>
                    <a:gd name="T1" fmla="*/ 1 h 269"/>
                    <a:gd name="T2" fmla="*/ 0 w 453"/>
                    <a:gd name="T3" fmla="*/ 0 h 269"/>
                    <a:gd name="T4" fmla="*/ 0 w 453"/>
                    <a:gd name="T5" fmla="*/ 1 h 269"/>
                    <a:gd name="T6" fmla="*/ 1 w 453"/>
                    <a:gd name="T7" fmla="*/ 1 h 269"/>
                    <a:gd name="T8" fmla="*/ 0 60000 65536"/>
                    <a:gd name="T9" fmla="*/ 0 60000 65536"/>
                    <a:gd name="T10" fmla="*/ 0 60000 65536"/>
                    <a:gd name="T11" fmla="*/ 0 60000 65536"/>
                    <a:gd name="T12" fmla="*/ 0 w 453"/>
                    <a:gd name="T13" fmla="*/ 0 h 269"/>
                    <a:gd name="T14" fmla="*/ 453 w 453"/>
                    <a:gd name="T15" fmla="*/ 269 h 269"/>
                  </a:gdLst>
                  <a:ahLst/>
                  <a:cxnLst>
                    <a:cxn ang="T8">
                      <a:pos x="T0" y="T1"/>
                    </a:cxn>
                    <a:cxn ang="T9">
                      <a:pos x="T2" y="T3"/>
                    </a:cxn>
                    <a:cxn ang="T10">
                      <a:pos x="T4" y="T5"/>
                    </a:cxn>
                    <a:cxn ang="T11">
                      <a:pos x="T6" y="T7"/>
                    </a:cxn>
                  </a:cxnLst>
                  <a:rect l="T12" t="T13" r="T14" b="T15"/>
                  <a:pathLst>
                    <a:path w="453" h="269">
                      <a:moveTo>
                        <a:pt x="453" y="136"/>
                      </a:moveTo>
                      <a:lnTo>
                        <a:pt x="0" y="0"/>
                      </a:lnTo>
                      <a:lnTo>
                        <a:pt x="0" y="269"/>
                      </a:lnTo>
                      <a:lnTo>
                        <a:pt x="453" y="136"/>
                      </a:lnTo>
                      <a:close/>
                    </a:path>
                  </a:pathLst>
                </a:custGeom>
                <a:solidFill>
                  <a:srgbClr val="000000"/>
                </a:solidFill>
                <a:ln w="9525">
                  <a:noFill/>
                  <a:round/>
                  <a:headEnd/>
                  <a:tailEnd/>
                </a:ln>
              </p:spPr>
              <p:txBody>
                <a:bodyPr/>
                <a:lstStyle/>
                <a:p>
                  <a:endParaRPr lang="en-GB"/>
                </a:p>
              </p:txBody>
            </p:sp>
          </p:grpSp>
        </p:grpSp>
        <p:grpSp>
          <p:nvGrpSpPr>
            <p:cNvPr id="15373" name="Group 30"/>
            <p:cNvGrpSpPr>
              <a:grpSpLocks/>
            </p:cNvGrpSpPr>
            <p:nvPr/>
          </p:nvGrpSpPr>
          <p:grpSpPr bwMode="auto">
            <a:xfrm>
              <a:off x="4411" y="727"/>
              <a:ext cx="969" cy="399"/>
              <a:chOff x="4411" y="727"/>
              <a:chExt cx="969" cy="399"/>
            </a:xfrm>
          </p:grpSpPr>
          <p:sp>
            <p:nvSpPr>
              <p:cNvPr id="15374" name="Rectangle 31"/>
              <p:cNvSpPr>
                <a:spLocks noChangeArrowheads="1"/>
              </p:cNvSpPr>
              <p:nvPr/>
            </p:nvSpPr>
            <p:spPr bwMode="auto">
              <a:xfrm>
                <a:off x="4411" y="727"/>
                <a:ext cx="968" cy="216"/>
              </a:xfrm>
              <a:prstGeom prst="rect">
                <a:avLst/>
              </a:prstGeom>
              <a:noFill/>
              <a:ln w="9525">
                <a:noFill/>
                <a:miter lim="800000"/>
                <a:headEnd/>
                <a:tailEnd/>
              </a:ln>
            </p:spPr>
            <p:txBody>
              <a:bodyPr wrap="none" lIns="0" tIns="0" rIns="0" bIns="0">
                <a:spAutoFit/>
              </a:bodyPr>
              <a:lstStyle/>
              <a:p>
                <a:r>
                  <a:rPr lang="en-GB" altLang="en-US" sz="1900" b="1">
                    <a:solidFill>
                      <a:srgbClr val="FC0128"/>
                    </a:solidFill>
                  </a:rPr>
                  <a:t>EFFECT OF</a:t>
                </a:r>
                <a:endParaRPr lang="en-GB" altLang="en-US">
                  <a:latin typeface="Calibri" pitchFamily="34" charset="0"/>
                </a:endParaRPr>
              </a:p>
            </p:txBody>
          </p:sp>
          <p:sp>
            <p:nvSpPr>
              <p:cNvPr id="15375" name="Rectangle 32"/>
              <p:cNvSpPr>
                <a:spLocks noChangeArrowheads="1"/>
              </p:cNvSpPr>
              <p:nvPr/>
            </p:nvSpPr>
            <p:spPr bwMode="auto">
              <a:xfrm>
                <a:off x="4411" y="910"/>
                <a:ext cx="969" cy="216"/>
              </a:xfrm>
              <a:prstGeom prst="rect">
                <a:avLst/>
              </a:prstGeom>
              <a:noFill/>
              <a:ln w="9525">
                <a:noFill/>
                <a:miter lim="800000"/>
                <a:headEnd/>
                <a:tailEnd/>
              </a:ln>
            </p:spPr>
            <p:txBody>
              <a:bodyPr wrap="none" lIns="0" tIns="0" rIns="0" bIns="0">
                <a:spAutoFit/>
              </a:bodyPr>
              <a:lstStyle/>
              <a:p>
                <a:r>
                  <a:rPr lang="en-GB" altLang="en-US" sz="1900" b="1">
                    <a:solidFill>
                      <a:srgbClr val="FC0128"/>
                    </a:solidFill>
                  </a:rPr>
                  <a:t>FEEDBACK</a:t>
                </a:r>
                <a:endParaRPr lang="en-GB" altLang="en-US">
                  <a:latin typeface="Calibri" pitchFamily="34" charset="0"/>
                </a:endParaRPr>
              </a:p>
            </p:txBody>
          </p:sp>
        </p:grpSp>
      </p:gr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86" name="Group 2"/>
          <p:cNvGrpSpPr>
            <a:grpSpLocks noChangeAspect="1"/>
          </p:cNvGrpSpPr>
          <p:nvPr/>
        </p:nvGrpSpPr>
        <p:grpSpPr bwMode="auto">
          <a:xfrm>
            <a:off x="392113" y="260350"/>
            <a:ext cx="8751887" cy="6078538"/>
            <a:chOff x="113" y="119"/>
            <a:chExt cx="5513" cy="3829"/>
          </a:xfrm>
        </p:grpSpPr>
        <p:sp>
          <p:nvSpPr>
            <p:cNvPr id="16387" name="AutoShape 3"/>
            <p:cNvSpPr>
              <a:spLocks noChangeAspect="1" noChangeArrowheads="1" noTextEdit="1"/>
            </p:cNvSpPr>
            <p:nvPr/>
          </p:nvSpPr>
          <p:spPr bwMode="auto">
            <a:xfrm>
              <a:off x="113" y="119"/>
              <a:ext cx="5511" cy="3829"/>
            </a:xfrm>
            <a:prstGeom prst="rect">
              <a:avLst/>
            </a:prstGeom>
            <a:noFill/>
            <a:ln w="9525">
              <a:noFill/>
              <a:miter lim="800000"/>
              <a:headEnd/>
              <a:tailEnd/>
            </a:ln>
          </p:spPr>
          <p:txBody>
            <a:bodyPr/>
            <a:lstStyle/>
            <a:p>
              <a:endParaRPr lang="en-GB"/>
            </a:p>
          </p:txBody>
        </p:sp>
        <p:sp>
          <p:nvSpPr>
            <p:cNvPr id="16388" name="Rectangle 4"/>
            <p:cNvSpPr>
              <a:spLocks noChangeArrowheads="1"/>
            </p:cNvSpPr>
            <p:nvPr/>
          </p:nvSpPr>
          <p:spPr bwMode="auto">
            <a:xfrm>
              <a:off x="1197" y="190"/>
              <a:ext cx="1409" cy="2304"/>
            </a:xfrm>
            <a:prstGeom prst="rect">
              <a:avLst/>
            </a:prstGeom>
            <a:solidFill>
              <a:srgbClr val="00AE00"/>
            </a:solidFill>
            <a:ln w="12700">
              <a:solidFill>
                <a:srgbClr val="000000"/>
              </a:solidFill>
              <a:miter lim="800000"/>
              <a:headEnd/>
              <a:tailEnd/>
            </a:ln>
          </p:spPr>
          <p:txBody>
            <a:bodyPr/>
            <a:lstStyle/>
            <a:p>
              <a:endParaRPr lang="en-GB" altLang="en-US">
                <a:latin typeface="Calibri" pitchFamily="34" charset="0"/>
              </a:endParaRPr>
            </a:p>
          </p:txBody>
        </p:sp>
        <p:sp>
          <p:nvSpPr>
            <p:cNvPr id="16389" name="Rectangle 5"/>
            <p:cNvSpPr>
              <a:spLocks noChangeArrowheads="1"/>
            </p:cNvSpPr>
            <p:nvPr/>
          </p:nvSpPr>
          <p:spPr bwMode="auto">
            <a:xfrm>
              <a:off x="1160" y="153"/>
              <a:ext cx="3184" cy="3211"/>
            </a:xfrm>
            <a:prstGeom prst="rect">
              <a:avLst/>
            </a:prstGeom>
            <a:noFill/>
            <a:ln w="50800">
              <a:solidFill>
                <a:srgbClr val="000000"/>
              </a:solidFill>
              <a:miter lim="800000"/>
              <a:headEnd/>
              <a:tailEnd/>
            </a:ln>
          </p:spPr>
          <p:txBody>
            <a:bodyPr/>
            <a:lstStyle/>
            <a:p>
              <a:endParaRPr lang="en-GB" altLang="en-US">
                <a:latin typeface="Calibri" pitchFamily="34" charset="0"/>
              </a:endParaRPr>
            </a:p>
          </p:txBody>
        </p:sp>
        <p:sp>
          <p:nvSpPr>
            <p:cNvPr id="16390" name="Line 6"/>
            <p:cNvSpPr>
              <a:spLocks noChangeShapeType="1"/>
            </p:cNvSpPr>
            <p:nvPr/>
          </p:nvSpPr>
          <p:spPr bwMode="auto">
            <a:xfrm>
              <a:off x="2651" y="137"/>
              <a:ext cx="1" cy="3243"/>
            </a:xfrm>
            <a:prstGeom prst="line">
              <a:avLst/>
            </a:prstGeom>
            <a:noFill/>
            <a:ln w="50800">
              <a:solidFill>
                <a:srgbClr val="000000"/>
              </a:solidFill>
              <a:round/>
              <a:headEnd/>
              <a:tailEnd/>
            </a:ln>
          </p:spPr>
          <p:txBody>
            <a:bodyPr/>
            <a:lstStyle/>
            <a:p>
              <a:endParaRPr lang="en-GB"/>
            </a:p>
          </p:txBody>
        </p:sp>
        <p:grpSp>
          <p:nvGrpSpPr>
            <p:cNvPr id="16391" name="Group 7"/>
            <p:cNvGrpSpPr>
              <a:grpSpLocks/>
            </p:cNvGrpSpPr>
            <p:nvPr/>
          </p:nvGrpSpPr>
          <p:grpSpPr bwMode="auto">
            <a:xfrm>
              <a:off x="1564" y="815"/>
              <a:ext cx="2285" cy="278"/>
              <a:chOff x="1564" y="815"/>
              <a:chExt cx="2285" cy="278"/>
            </a:xfrm>
          </p:grpSpPr>
          <p:sp>
            <p:nvSpPr>
              <p:cNvPr id="16417" name="Rectangle 8"/>
              <p:cNvSpPr>
                <a:spLocks noChangeArrowheads="1"/>
              </p:cNvSpPr>
              <p:nvPr/>
            </p:nvSpPr>
            <p:spPr bwMode="auto">
              <a:xfrm>
                <a:off x="1564" y="815"/>
                <a:ext cx="786" cy="278"/>
              </a:xfrm>
              <a:prstGeom prst="rect">
                <a:avLst/>
              </a:prstGeom>
              <a:noFill/>
              <a:ln w="9525">
                <a:noFill/>
                <a:miter lim="800000"/>
                <a:headEnd/>
                <a:tailEnd/>
              </a:ln>
            </p:spPr>
            <p:txBody>
              <a:bodyPr wrap="none" lIns="0" tIns="0" rIns="0" bIns="0">
                <a:spAutoFit/>
              </a:bodyPr>
              <a:lstStyle/>
              <a:p>
                <a:r>
                  <a:rPr lang="en-GB" altLang="en-US" sz="2900">
                    <a:solidFill>
                      <a:srgbClr val="FFFFFF"/>
                    </a:solidFill>
                  </a:rPr>
                  <a:t>OPEN  </a:t>
                </a:r>
                <a:endParaRPr lang="en-GB" altLang="en-US">
                  <a:latin typeface="Calibri" pitchFamily="34" charset="0"/>
                </a:endParaRPr>
              </a:p>
            </p:txBody>
          </p:sp>
          <p:sp>
            <p:nvSpPr>
              <p:cNvPr id="16418" name="Rectangle 9"/>
              <p:cNvSpPr>
                <a:spLocks noChangeArrowheads="1"/>
              </p:cNvSpPr>
              <p:nvPr/>
            </p:nvSpPr>
            <p:spPr bwMode="auto">
              <a:xfrm>
                <a:off x="2333" y="815"/>
                <a:ext cx="1516" cy="278"/>
              </a:xfrm>
              <a:prstGeom prst="rect">
                <a:avLst/>
              </a:prstGeom>
              <a:noFill/>
              <a:ln w="9525">
                <a:noFill/>
                <a:miter lim="800000"/>
                <a:headEnd/>
                <a:tailEnd/>
              </a:ln>
            </p:spPr>
            <p:txBody>
              <a:bodyPr wrap="none" lIns="0" tIns="0" rIns="0" bIns="0">
                <a:spAutoFit/>
              </a:bodyPr>
              <a:lstStyle/>
              <a:p>
                <a:r>
                  <a:rPr lang="en-GB" altLang="en-US" sz="2900">
                    <a:solidFill>
                      <a:srgbClr val="081D58"/>
                    </a:solidFill>
                  </a:rPr>
                  <a:t>             BLIND</a:t>
                </a:r>
                <a:endParaRPr lang="en-GB" altLang="en-US">
                  <a:latin typeface="Calibri" pitchFamily="34" charset="0"/>
                </a:endParaRPr>
              </a:p>
            </p:txBody>
          </p:sp>
        </p:grpSp>
        <p:sp>
          <p:nvSpPr>
            <p:cNvPr id="16392" name="Rectangle 10"/>
            <p:cNvSpPr>
              <a:spLocks noChangeArrowheads="1"/>
            </p:cNvSpPr>
            <p:nvPr/>
          </p:nvSpPr>
          <p:spPr bwMode="auto">
            <a:xfrm>
              <a:off x="1467" y="2658"/>
              <a:ext cx="891" cy="278"/>
            </a:xfrm>
            <a:prstGeom prst="rect">
              <a:avLst/>
            </a:prstGeom>
            <a:noFill/>
            <a:ln w="9525">
              <a:noFill/>
              <a:miter lim="800000"/>
              <a:headEnd/>
              <a:tailEnd/>
            </a:ln>
          </p:spPr>
          <p:txBody>
            <a:bodyPr wrap="none" lIns="0" tIns="0" rIns="0" bIns="0">
              <a:spAutoFit/>
            </a:bodyPr>
            <a:lstStyle/>
            <a:p>
              <a:r>
                <a:rPr lang="en-GB" altLang="en-US" sz="2900">
                  <a:solidFill>
                    <a:srgbClr val="081D58"/>
                  </a:solidFill>
                </a:rPr>
                <a:t>HIDDEN</a:t>
              </a:r>
              <a:endParaRPr lang="en-GB" altLang="en-US">
                <a:latin typeface="Calibri" pitchFamily="34" charset="0"/>
              </a:endParaRPr>
            </a:p>
          </p:txBody>
        </p:sp>
        <p:grpSp>
          <p:nvGrpSpPr>
            <p:cNvPr id="16393" name="Group 11"/>
            <p:cNvGrpSpPr>
              <a:grpSpLocks/>
            </p:cNvGrpSpPr>
            <p:nvPr/>
          </p:nvGrpSpPr>
          <p:grpSpPr bwMode="auto">
            <a:xfrm>
              <a:off x="172" y="677"/>
              <a:ext cx="916" cy="1956"/>
              <a:chOff x="172" y="677"/>
              <a:chExt cx="916" cy="1956"/>
            </a:xfrm>
          </p:grpSpPr>
          <p:sp>
            <p:nvSpPr>
              <p:cNvPr id="16413" name="Rectangle 12"/>
              <p:cNvSpPr>
                <a:spLocks noChangeArrowheads="1"/>
              </p:cNvSpPr>
              <p:nvPr/>
            </p:nvSpPr>
            <p:spPr bwMode="auto">
              <a:xfrm>
                <a:off x="172" y="677"/>
                <a:ext cx="729" cy="192"/>
              </a:xfrm>
              <a:prstGeom prst="rect">
                <a:avLst/>
              </a:prstGeom>
              <a:noFill/>
              <a:ln w="9525">
                <a:noFill/>
                <a:miter lim="800000"/>
                <a:headEnd/>
                <a:tailEnd/>
              </a:ln>
            </p:spPr>
            <p:txBody>
              <a:bodyPr wrap="none" lIns="0" tIns="0" rIns="0" bIns="0">
                <a:spAutoFit/>
              </a:bodyPr>
              <a:lstStyle/>
              <a:p>
                <a:r>
                  <a:rPr lang="en-GB" altLang="en-US" sz="2000" b="1" i="1">
                    <a:solidFill>
                      <a:srgbClr val="081D58"/>
                    </a:solidFill>
                  </a:rPr>
                  <a:t>Known to</a:t>
                </a:r>
                <a:endParaRPr lang="en-GB" altLang="en-US" b="1">
                  <a:latin typeface="Calibri" pitchFamily="34" charset="0"/>
                </a:endParaRPr>
              </a:p>
            </p:txBody>
          </p:sp>
          <p:sp>
            <p:nvSpPr>
              <p:cNvPr id="16414" name="Rectangle 13"/>
              <p:cNvSpPr>
                <a:spLocks noChangeArrowheads="1"/>
              </p:cNvSpPr>
              <p:nvPr/>
            </p:nvSpPr>
            <p:spPr bwMode="auto">
              <a:xfrm>
                <a:off x="172" y="873"/>
                <a:ext cx="489" cy="192"/>
              </a:xfrm>
              <a:prstGeom prst="rect">
                <a:avLst/>
              </a:prstGeom>
              <a:noFill/>
              <a:ln w="9525">
                <a:noFill/>
                <a:miter lim="800000"/>
                <a:headEnd/>
                <a:tailEnd/>
              </a:ln>
            </p:spPr>
            <p:txBody>
              <a:bodyPr wrap="none" lIns="0" tIns="0" rIns="0" bIns="0">
                <a:spAutoFit/>
              </a:bodyPr>
              <a:lstStyle/>
              <a:p>
                <a:r>
                  <a:rPr lang="en-GB" altLang="en-US" sz="2000" b="1" i="1">
                    <a:solidFill>
                      <a:srgbClr val="081D58"/>
                    </a:solidFill>
                  </a:rPr>
                  <a:t>others</a:t>
                </a:r>
                <a:endParaRPr lang="en-GB" altLang="en-US" b="1">
                  <a:latin typeface="Calibri" pitchFamily="34" charset="0"/>
                </a:endParaRPr>
              </a:p>
            </p:txBody>
          </p:sp>
          <p:sp>
            <p:nvSpPr>
              <p:cNvPr id="16415" name="Rectangle 14"/>
              <p:cNvSpPr>
                <a:spLocks noChangeArrowheads="1"/>
              </p:cNvSpPr>
              <p:nvPr/>
            </p:nvSpPr>
            <p:spPr bwMode="auto">
              <a:xfrm>
                <a:off x="172" y="2245"/>
                <a:ext cx="916" cy="192"/>
              </a:xfrm>
              <a:prstGeom prst="rect">
                <a:avLst/>
              </a:prstGeom>
              <a:noFill/>
              <a:ln w="9525">
                <a:noFill/>
                <a:miter lim="800000"/>
                <a:headEnd/>
                <a:tailEnd/>
              </a:ln>
            </p:spPr>
            <p:txBody>
              <a:bodyPr wrap="none" lIns="0" tIns="0" rIns="0" bIns="0">
                <a:spAutoFit/>
              </a:bodyPr>
              <a:lstStyle/>
              <a:p>
                <a:r>
                  <a:rPr lang="en-GB" altLang="en-US" sz="2000" b="1" i="1">
                    <a:solidFill>
                      <a:srgbClr val="081D58"/>
                    </a:solidFill>
                  </a:rPr>
                  <a:t>Unknown to</a:t>
                </a:r>
                <a:endParaRPr lang="en-GB" altLang="en-US" b="1">
                  <a:latin typeface="Calibri" pitchFamily="34" charset="0"/>
                </a:endParaRPr>
              </a:p>
            </p:txBody>
          </p:sp>
          <p:sp>
            <p:nvSpPr>
              <p:cNvPr id="16416" name="Rectangle 15"/>
              <p:cNvSpPr>
                <a:spLocks noChangeArrowheads="1"/>
              </p:cNvSpPr>
              <p:nvPr/>
            </p:nvSpPr>
            <p:spPr bwMode="auto">
              <a:xfrm>
                <a:off x="172" y="2441"/>
                <a:ext cx="489" cy="192"/>
              </a:xfrm>
              <a:prstGeom prst="rect">
                <a:avLst/>
              </a:prstGeom>
              <a:noFill/>
              <a:ln w="9525">
                <a:noFill/>
                <a:miter lim="800000"/>
                <a:headEnd/>
                <a:tailEnd/>
              </a:ln>
            </p:spPr>
            <p:txBody>
              <a:bodyPr wrap="none" lIns="0" tIns="0" rIns="0" bIns="0">
                <a:spAutoFit/>
              </a:bodyPr>
              <a:lstStyle/>
              <a:p>
                <a:r>
                  <a:rPr lang="en-GB" altLang="en-US" sz="2000" b="1" i="1">
                    <a:solidFill>
                      <a:srgbClr val="081D58"/>
                    </a:solidFill>
                  </a:rPr>
                  <a:t>others</a:t>
                </a:r>
                <a:endParaRPr lang="en-GB" altLang="en-US" b="1">
                  <a:latin typeface="Calibri" pitchFamily="34" charset="0"/>
                </a:endParaRPr>
              </a:p>
            </p:txBody>
          </p:sp>
        </p:grpSp>
        <p:grpSp>
          <p:nvGrpSpPr>
            <p:cNvPr id="16394" name="Group 16"/>
            <p:cNvGrpSpPr>
              <a:grpSpLocks/>
            </p:cNvGrpSpPr>
            <p:nvPr/>
          </p:nvGrpSpPr>
          <p:grpSpPr bwMode="auto">
            <a:xfrm>
              <a:off x="1484" y="3519"/>
              <a:ext cx="2443" cy="388"/>
              <a:chOff x="1484" y="3519"/>
              <a:chExt cx="2443" cy="388"/>
            </a:xfrm>
          </p:grpSpPr>
          <p:sp>
            <p:nvSpPr>
              <p:cNvPr id="16411" name="Rectangle 17"/>
              <p:cNvSpPr>
                <a:spLocks noChangeArrowheads="1"/>
              </p:cNvSpPr>
              <p:nvPr/>
            </p:nvSpPr>
            <p:spPr bwMode="auto">
              <a:xfrm>
                <a:off x="1484" y="3519"/>
                <a:ext cx="2443" cy="192"/>
              </a:xfrm>
              <a:prstGeom prst="rect">
                <a:avLst/>
              </a:prstGeom>
              <a:noFill/>
              <a:ln w="9525">
                <a:noFill/>
                <a:miter lim="800000"/>
                <a:headEnd/>
                <a:tailEnd/>
              </a:ln>
            </p:spPr>
            <p:txBody>
              <a:bodyPr wrap="none" lIns="0" tIns="0" rIns="0" bIns="0">
                <a:spAutoFit/>
              </a:bodyPr>
              <a:lstStyle/>
              <a:p>
                <a:r>
                  <a:rPr lang="en-GB" altLang="en-US" sz="2000" b="1" i="1">
                    <a:solidFill>
                      <a:srgbClr val="081D58"/>
                    </a:solidFill>
                  </a:rPr>
                  <a:t>Known                           Unknown</a:t>
                </a:r>
                <a:endParaRPr lang="en-GB" altLang="en-US" b="1">
                  <a:latin typeface="Calibri" pitchFamily="34" charset="0"/>
                </a:endParaRPr>
              </a:p>
            </p:txBody>
          </p:sp>
          <p:sp>
            <p:nvSpPr>
              <p:cNvPr id="16412" name="Rectangle 18"/>
              <p:cNvSpPr>
                <a:spLocks noChangeArrowheads="1"/>
              </p:cNvSpPr>
              <p:nvPr/>
            </p:nvSpPr>
            <p:spPr bwMode="auto">
              <a:xfrm>
                <a:off x="1484" y="3715"/>
                <a:ext cx="2216" cy="192"/>
              </a:xfrm>
              <a:prstGeom prst="rect">
                <a:avLst/>
              </a:prstGeom>
              <a:noFill/>
              <a:ln w="9525">
                <a:noFill/>
                <a:miter lim="800000"/>
                <a:headEnd/>
                <a:tailEnd/>
              </a:ln>
            </p:spPr>
            <p:txBody>
              <a:bodyPr wrap="none" lIns="0" tIns="0" rIns="0" bIns="0">
                <a:spAutoFit/>
              </a:bodyPr>
              <a:lstStyle/>
              <a:p>
                <a:r>
                  <a:rPr lang="en-GB" altLang="en-US" sz="2000" b="1" i="1">
                    <a:solidFill>
                      <a:srgbClr val="081D58"/>
                    </a:solidFill>
                  </a:rPr>
                  <a:t>to self                             to self</a:t>
                </a:r>
                <a:endParaRPr lang="en-GB" altLang="en-US" b="1">
                  <a:latin typeface="Calibri" pitchFamily="34" charset="0"/>
                </a:endParaRPr>
              </a:p>
            </p:txBody>
          </p:sp>
        </p:grpSp>
        <p:sp>
          <p:nvSpPr>
            <p:cNvPr id="16395" name="Line 19"/>
            <p:cNvSpPr>
              <a:spLocks noChangeShapeType="1"/>
            </p:cNvSpPr>
            <p:nvPr/>
          </p:nvSpPr>
          <p:spPr bwMode="auto">
            <a:xfrm>
              <a:off x="1144" y="1804"/>
              <a:ext cx="3216" cy="1"/>
            </a:xfrm>
            <a:prstGeom prst="line">
              <a:avLst/>
            </a:prstGeom>
            <a:noFill/>
            <a:ln w="50800">
              <a:solidFill>
                <a:srgbClr val="000000"/>
              </a:solidFill>
              <a:round/>
              <a:headEnd/>
              <a:tailEnd/>
            </a:ln>
          </p:spPr>
          <p:txBody>
            <a:bodyPr/>
            <a:lstStyle/>
            <a:p>
              <a:endParaRPr lang="en-GB"/>
            </a:p>
          </p:txBody>
        </p:sp>
        <p:sp>
          <p:nvSpPr>
            <p:cNvPr id="16396" name="Rectangle 20"/>
            <p:cNvSpPr>
              <a:spLocks noChangeArrowheads="1"/>
            </p:cNvSpPr>
            <p:nvPr/>
          </p:nvSpPr>
          <p:spPr bwMode="auto">
            <a:xfrm>
              <a:off x="2942" y="2334"/>
              <a:ext cx="1226" cy="278"/>
            </a:xfrm>
            <a:prstGeom prst="rect">
              <a:avLst/>
            </a:prstGeom>
            <a:noFill/>
            <a:ln w="9525">
              <a:noFill/>
              <a:miter lim="800000"/>
              <a:headEnd/>
              <a:tailEnd/>
            </a:ln>
          </p:spPr>
          <p:txBody>
            <a:bodyPr wrap="none" lIns="0" tIns="0" rIns="0" bIns="0">
              <a:spAutoFit/>
            </a:bodyPr>
            <a:lstStyle/>
            <a:p>
              <a:r>
                <a:rPr lang="en-GB" altLang="en-US" sz="2900">
                  <a:solidFill>
                    <a:srgbClr val="081D58"/>
                  </a:solidFill>
                </a:rPr>
                <a:t>UNKNOWN</a:t>
              </a:r>
              <a:endParaRPr lang="en-GB" altLang="en-US">
                <a:latin typeface="Calibri" pitchFamily="34" charset="0"/>
              </a:endParaRPr>
            </a:p>
          </p:txBody>
        </p:sp>
        <p:grpSp>
          <p:nvGrpSpPr>
            <p:cNvPr id="16397" name="Group 21"/>
            <p:cNvGrpSpPr>
              <a:grpSpLocks/>
            </p:cNvGrpSpPr>
            <p:nvPr/>
          </p:nvGrpSpPr>
          <p:grpSpPr bwMode="auto">
            <a:xfrm>
              <a:off x="1365" y="1559"/>
              <a:ext cx="1114" cy="687"/>
              <a:chOff x="1365" y="1559"/>
              <a:chExt cx="1114" cy="687"/>
            </a:xfrm>
          </p:grpSpPr>
          <p:grpSp>
            <p:nvGrpSpPr>
              <p:cNvPr id="16402" name="Group 22"/>
              <p:cNvGrpSpPr>
                <a:grpSpLocks/>
              </p:cNvGrpSpPr>
              <p:nvPr/>
            </p:nvGrpSpPr>
            <p:grpSpPr bwMode="auto">
              <a:xfrm>
                <a:off x="2337" y="1559"/>
                <a:ext cx="142" cy="687"/>
                <a:chOff x="2337" y="1559"/>
                <a:chExt cx="142" cy="687"/>
              </a:xfrm>
            </p:grpSpPr>
            <p:sp>
              <p:nvSpPr>
                <p:cNvPr id="16409" name="Line 23"/>
                <p:cNvSpPr>
                  <a:spLocks noChangeShapeType="1"/>
                </p:cNvSpPr>
                <p:nvPr/>
              </p:nvSpPr>
              <p:spPr bwMode="auto">
                <a:xfrm>
                  <a:off x="2408" y="1559"/>
                  <a:ext cx="1" cy="563"/>
                </a:xfrm>
                <a:prstGeom prst="line">
                  <a:avLst/>
                </a:prstGeom>
                <a:noFill/>
                <a:ln w="77788">
                  <a:solidFill>
                    <a:srgbClr val="000000"/>
                  </a:solidFill>
                  <a:round/>
                  <a:headEnd/>
                  <a:tailEnd/>
                </a:ln>
              </p:spPr>
              <p:txBody>
                <a:bodyPr/>
                <a:lstStyle/>
                <a:p>
                  <a:endParaRPr lang="en-GB"/>
                </a:p>
              </p:txBody>
            </p:sp>
            <p:sp>
              <p:nvSpPr>
                <p:cNvPr id="16410" name="Freeform 24"/>
                <p:cNvSpPr>
                  <a:spLocks/>
                </p:cNvSpPr>
                <p:nvPr/>
              </p:nvSpPr>
              <p:spPr bwMode="auto">
                <a:xfrm>
                  <a:off x="2337" y="2004"/>
                  <a:ext cx="142" cy="242"/>
                </a:xfrm>
                <a:custGeom>
                  <a:avLst/>
                  <a:gdLst>
                    <a:gd name="T0" fmla="*/ 71 w 142"/>
                    <a:gd name="T1" fmla="*/ 242 h 242"/>
                    <a:gd name="T2" fmla="*/ 142 w 142"/>
                    <a:gd name="T3" fmla="*/ 0 h 242"/>
                    <a:gd name="T4" fmla="*/ 0 w 142"/>
                    <a:gd name="T5" fmla="*/ 0 h 242"/>
                    <a:gd name="T6" fmla="*/ 71 w 142"/>
                    <a:gd name="T7" fmla="*/ 242 h 242"/>
                    <a:gd name="T8" fmla="*/ 0 60000 65536"/>
                    <a:gd name="T9" fmla="*/ 0 60000 65536"/>
                    <a:gd name="T10" fmla="*/ 0 60000 65536"/>
                    <a:gd name="T11" fmla="*/ 0 60000 65536"/>
                    <a:gd name="T12" fmla="*/ 0 w 142"/>
                    <a:gd name="T13" fmla="*/ 0 h 242"/>
                    <a:gd name="T14" fmla="*/ 142 w 142"/>
                    <a:gd name="T15" fmla="*/ 242 h 242"/>
                  </a:gdLst>
                  <a:ahLst/>
                  <a:cxnLst>
                    <a:cxn ang="T8">
                      <a:pos x="T0" y="T1"/>
                    </a:cxn>
                    <a:cxn ang="T9">
                      <a:pos x="T2" y="T3"/>
                    </a:cxn>
                    <a:cxn ang="T10">
                      <a:pos x="T4" y="T5"/>
                    </a:cxn>
                    <a:cxn ang="T11">
                      <a:pos x="T6" y="T7"/>
                    </a:cxn>
                  </a:cxnLst>
                  <a:rect l="T12" t="T13" r="T14" b="T15"/>
                  <a:pathLst>
                    <a:path w="142" h="242">
                      <a:moveTo>
                        <a:pt x="71" y="242"/>
                      </a:moveTo>
                      <a:lnTo>
                        <a:pt x="142" y="0"/>
                      </a:lnTo>
                      <a:lnTo>
                        <a:pt x="0" y="0"/>
                      </a:lnTo>
                      <a:lnTo>
                        <a:pt x="71" y="242"/>
                      </a:lnTo>
                      <a:close/>
                    </a:path>
                  </a:pathLst>
                </a:custGeom>
                <a:solidFill>
                  <a:srgbClr val="000000"/>
                </a:solidFill>
                <a:ln w="9525">
                  <a:noFill/>
                  <a:round/>
                  <a:headEnd/>
                  <a:tailEnd/>
                </a:ln>
              </p:spPr>
              <p:txBody>
                <a:bodyPr/>
                <a:lstStyle/>
                <a:p>
                  <a:endParaRPr lang="en-GB"/>
                </a:p>
              </p:txBody>
            </p:sp>
          </p:grpSp>
          <p:grpSp>
            <p:nvGrpSpPr>
              <p:cNvPr id="16403" name="Group 25"/>
              <p:cNvGrpSpPr>
                <a:grpSpLocks/>
              </p:cNvGrpSpPr>
              <p:nvPr/>
            </p:nvGrpSpPr>
            <p:grpSpPr bwMode="auto">
              <a:xfrm>
                <a:off x="1851" y="1559"/>
                <a:ext cx="142" cy="687"/>
                <a:chOff x="1851" y="1559"/>
                <a:chExt cx="142" cy="687"/>
              </a:xfrm>
            </p:grpSpPr>
            <p:sp>
              <p:nvSpPr>
                <p:cNvPr id="16407" name="Line 26"/>
                <p:cNvSpPr>
                  <a:spLocks noChangeShapeType="1"/>
                </p:cNvSpPr>
                <p:nvPr/>
              </p:nvSpPr>
              <p:spPr bwMode="auto">
                <a:xfrm>
                  <a:off x="1922" y="1559"/>
                  <a:ext cx="1" cy="563"/>
                </a:xfrm>
                <a:prstGeom prst="line">
                  <a:avLst/>
                </a:prstGeom>
                <a:noFill/>
                <a:ln w="77788">
                  <a:solidFill>
                    <a:srgbClr val="000000"/>
                  </a:solidFill>
                  <a:round/>
                  <a:headEnd/>
                  <a:tailEnd/>
                </a:ln>
              </p:spPr>
              <p:txBody>
                <a:bodyPr/>
                <a:lstStyle/>
                <a:p>
                  <a:endParaRPr lang="en-GB"/>
                </a:p>
              </p:txBody>
            </p:sp>
            <p:sp>
              <p:nvSpPr>
                <p:cNvPr id="16408" name="Freeform 27"/>
                <p:cNvSpPr>
                  <a:spLocks/>
                </p:cNvSpPr>
                <p:nvPr/>
              </p:nvSpPr>
              <p:spPr bwMode="auto">
                <a:xfrm>
                  <a:off x="1851" y="2004"/>
                  <a:ext cx="142" cy="242"/>
                </a:xfrm>
                <a:custGeom>
                  <a:avLst/>
                  <a:gdLst>
                    <a:gd name="T0" fmla="*/ 71 w 142"/>
                    <a:gd name="T1" fmla="*/ 242 h 242"/>
                    <a:gd name="T2" fmla="*/ 142 w 142"/>
                    <a:gd name="T3" fmla="*/ 0 h 242"/>
                    <a:gd name="T4" fmla="*/ 0 w 142"/>
                    <a:gd name="T5" fmla="*/ 0 h 242"/>
                    <a:gd name="T6" fmla="*/ 71 w 142"/>
                    <a:gd name="T7" fmla="*/ 242 h 242"/>
                    <a:gd name="T8" fmla="*/ 0 60000 65536"/>
                    <a:gd name="T9" fmla="*/ 0 60000 65536"/>
                    <a:gd name="T10" fmla="*/ 0 60000 65536"/>
                    <a:gd name="T11" fmla="*/ 0 60000 65536"/>
                    <a:gd name="T12" fmla="*/ 0 w 142"/>
                    <a:gd name="T13" fmla="*/ 0 h 242"/>
                    <a:gd name="T14" fmla="*/ 142 w 142"/>
                    <a:gd name="T15" fmla="*/ 242 h 242"/>
                  </a:gdLst>
                  <a:ahLst/>
                  <a:cxnLst>
                    <a:cxn ang="T8">
                      <a:pos x="T0" y="T1"/>
                    </a:cxn>
                    <a:cxn ang="T9">
                      <a:pos x="T2" y="T3"/>
                    </a:cxn>
                    <a:cxn ang="T10">
                      <a:pos x="T4" y="T5"/>
                    </a:cxn>
                    <a:cxn ang="T11">
                      <a:pos x="T6" y="T7"/>
                    </a:cxn>
                  </a:cxnLst>
                  <a:rect l="T12" t="T13" r="T14" b="T15"/>
                  <a:pathLst>
                    <a:path w="142" h="242">
                      <a:moveTo>
                        <a:pt x="71" y="242"/>
                      </a:moveTo>
                      <a:lnTo>
                        <a:pt x="142" y="0"/>
                      </a:lnTo>
                      <a:lnTo>
                        <a:pt x="0" y="0"/>
                      </a:lnTo>
                      <a:lnTo>
                        <a:pt x="71" y="242"/>
                      </a:lnTo>
                      <a:close/>
                    </a:path>
                  </a:pathLst>
                </a:custGeom>
                <a:solidFill>
                  <a:srgbClr val="000000"/>
                </a:solidFill>
                <a:ln w="9525">
                  <a:noFill/>
                  <a:round/>
                  <a:headEnd/>
                  <a:tailEnd/>
                </a:ln>
              </p:spPr>
              <p:txBody>
                <a:bodyPr/>
                <a:lstStyle/>
                <a:p>
                  <a:endParaRPr lang="en-GB"/>
                </a:p>
              </p:txBody>
            </p:sp>
          </p:grpSp>
          <p:grpSp>
            <p:nvGrpSpPr>
              <p:cNvPr id="16404" name="Group 28"/>
              <p:cNvGrpSpPr>
                <a:grpSpLocks/>
              </p:cNvGrpSpPr>
              <p:nvPr/>
            </p:nvGrpSpPr>
            <p:grpSpPr bwMode="auto">
              <a:xfrm>
                <a:off x="1365" y="1559"/>
                <a:ext cx="141" cy="687"/>
                <a:chOff x="1365" y="1559"/>
                <a:chExt cx="141" cy="687"/>
              </a:xfrm>
            </p:grpSpPr>
            <p:sp>
              <p:nvSpPr>
                <p:cNvPr id="16405" name="Line 29"/>
                <p:cNvSpPr>
                  <a:spLocks noChangeShapeType="1"/>
                </p:cNvSpPr>
                <p:nvPr/>
              </p:nvSpPr>
              <p:spPr bwMode="auto">
                <a:xfrm>
                  <a:off x="1436" y="1559"/>
                  <a:ext cx="1" cy="563"/>
                </a:xfrm>
                <a:prstGeom prst="line">
                  <a:avLst/>
                </a:prstGeom>
                <a:noFill/>
                <a:ln w="77788">
                  <a:solidFill>
                    <a:srgbClr val="000000"/>
                  </a:solidFill>
                  <a:round/>
                  <a:headEnd/>
                  <a:tailEnd/>
                </a:ln>
              </p:spPr>
              <p:txBody>
                <a:bodyPr/>
                <a:lstStyle/>
                <a:p>
                  <a:endParaRPr lang="en-GB"/>
                </a:p>
              </p:txBody>
            </p:sp>
            <p:sp>
              <p:nvSpPr>
                <p:cNvPr id="16406" name="Freeform 30"/>
                <p:cNvSpPr>
                  <a:spLocks/>
                </p:cNvSpPr>
                <p:nvPr/>
              </p:nvSpPr>
              <p:spPr bwMode="auto">
                <a:xfrm>
                  <a:off x="1365" y="2004"/>
                  <a:ext cx="141" cy="242"/>
                </a:xfrm>
                <a:custGeom>
                  <a:avLst/>
                  <a:gdLst>
                    <a:gd name="T0" fmla="*/ 71 w 141"/>
                    <a:gd name="T1" fmla="*/ 242 h 242"/>
                    <a:gd name="T2" fmla="*/ 141 w 141"/>
                    <a:gd name="T3" fmla="*/ 0 h 242"/>
                    <a:gd name="T4" fmla="*/ 0 w 141"/>
                    <a:gd name="T5" fmla="*/ 0 h 242"/>
                    <a:gd name="T6" fmla="*/ 71 w 141"/>
                    <a:gd name="T7" fmla="*/ 242 h 242"/>
                    <a:gd name="T8" fmla="*/ 0 60000 65536"/>
                    <a:gd name="T9" fmla="*/ 0 60000 65536"/>
                    <a:gd name="T10" fmla="*/ 0 60000 65536"/>
                    <a:gd name="T11" fmla="*/ 0 60000 65536"/>
                    <a:gd name="T12" fmla="*/ 0 w 141"/>
                    <a:gd name="T13" fmla="*/ 0 h 242"/>
                    <a:gd name="T14" fmla="*/ 141 w 141"/>
                    <a:gd name="T15" fmla="*/ 242 h 242"/>
                  </a:gdLst>
                  <a:ahLst/>
                  <a:cxnLst>
                    <a:cxn ang="T8">
                      <a:pos x="T0" y="T1"/>
                    </a:cxn>
                    <a:cxn ang="T9">
                      <a:pos x="T2" y="T3"/>
                    </a:cxn>
                    <a:cxn ang="T10">
                      <a:pos x="T4" y="T5"/>
                    </a:cxn>
                    <a:cxn ang="T11">
                      <a:pos x="T6" y="T7"/>
                    </a:cxn>
                  </a:cxnLst>
                  <a:rect l="T12" t="T13" r="T14" b="T15"/>
                  <a:pathLst>
                    <a:path w="141" h="242">
                      <a:moveTo>
                        <a:pt x="71" y="242"/>
                      </a:moveTo>
                      <a:lnTo>
                        <a:pt x="141" y="0"/>
                      </a:lnTo>
                      <a:lnTo>
                        <a:pt x="0" y="0"/>
                      </a:lnTo>
                      <a:lnTo>
                        <a:pt x="71" y="242"/>
                      </a:lnTo>
                      <a:close/>
                    </a:path>
                  </a:pathLst>
                </a:custGeom>
                <a:solidFill>
                  <a:srgbClr val="000000"/>
                </a:solidFill>
                <a:ln w="9525">
                  <a:noFill/>
                  <a:round/>
                  <a:headEnd/>
                  <a:tailEnd/>
                </a:ln>
              </p:spPr>
              <p:txBody>
                <a:bodyPr/>
                <a:lstStyle/>
                <a:p>
                  <a:endParaRPr lang="en-GB"/>
                </a:p>
              </p:txBody>
            </p:sp>
          </p:grpSp>
        </p:grpSp>
        <p:grpSp>
          <p:nvGrpSpPr>
            <p:cNvPr id="16398" name="Group 31"/>
            <p:cNvGrpSpPr>
              <a:grpSpLocks/>
            </p:cNvGrpSpPr>
            <p:nvPr/>
          </p:nvGrpSpPr>
          <p:grpSpPr bwMode="auto">
            <a:xfrm>
              <a:off x="4498" y="575"/>
              <a:ext cx="1128" cy="622"/>
              <a:chOff x="4498" y="575"/>
              <a:chExt cx="1128" cy="622"/>
            </a:xfrm>
          </p:grpSpPr>
          <p:sp>
            <p:nvSpPr>
              <p:cNvPr id="16399" name="Rectangle 32"/>
              <p:cNvSpPr>
                <a:spLocks noChangeArrowheads="1"/>
              </p:cNvSpPr>
              <p:nvPr/>
            </p:nvSpPr>
            <p:spPr bwMode="auto">
              <a:xfrm>
                <a:off x="4498" y="575"/>
                <a:ext cx="1128" cy="384"/>
              </a:xfrm>
              <a:prstGeom prst="rect">
                <a:avLst/>
              </a:prstGeom>
              <a:noFill/>
              <a:ln w="9525">
                <a:noFill/>
                <a:miter lim="800000"/>
                <a:headEnd/>
                <a:tailEnd/>
              </a:ln>
            </p:spPr>
            <p:txBody>
              <a:bodyPr wrap="none" lIns="0" tIns="0" rIns="0" bIns="0">
                <a:spAutoFit/>
              </a:bodyPr>
              <a:lstStyle/>
              <a:p>
                <a:r>
                  <a:rPr lang="en-GB" altLang="en-US" sz="2000" b="1">
                    <a:solidFill>
                      <a:srgbClr val="FC0128"/>
                    </a:solidFill>
                  </a:rPr>
                  <a:t>Effect of </a:t>
                </a:r>
              </a:p>
              <a:p>
                <a:r>
                  <a:rPr lang="en-GB" altLang="en-US" sz="2000" b="1">
                    <a:solidFill>
                      <a:srgbClr val="FC0128"/>
                    </a:solidFill>
                  </a:rPr>
                  <a:t>self-disclosure</a:t>
                </a:r>
                <a:endParaRPr lang="en-GB" altLang="en-US">
                  <a:latin typeface="Calibri" pitchFamily="34" charset="0"/>
                </a:endParaRPr>
              </a:p>
            </p:txBody>
          </p:sp>
          <p:sp>
            <p:nvSpPr>
              <p:cNvPr id="16400" name="Rectangle 33"/>
              <p:cNvSpPr>
                <a:spLocks noChangeArrowheads="1"/>
              </p:cNvSpPr>
              <p:nvPr/>
            </p:nvSpPr>
            <p:spPr bwMode="auto">
              <a:xfrm>
                <a:off x="4498" y="771"/>
                <a:ext cx="1" cy="230"/>
              </a:xfrm>
              <a:prstGeom prst="rect">
                <a:avLst/>
              </a:prstGeom>
              <a:noFill/>
              <a:ln w="9525">
                <a:noFill/>
                <a:miter lim="800000"/>
                <a:headEnd/>
                <a:tailEnd/>
              </a:ln>
            </p:spPr>
            <p:txBody>
              <a:bodyPr wrap="none" lIns="0" tIns="0" rIns="0" bIns="0">
                <a:spAutoFit/>
              </a:bodyPr>
              <a:lstStyle/>
              <a:p>
                <a:endParaRPr lang="en-GB" altLang="en-US">
                  <a:latin typeface="Calibri" pitchFamily="34" charset="0"/>
                </a:endParaRPr>
              </a:p>
            </p:txBody>
          </p:sp>
          <p:sp>
            <p:nvSpPr>
              <p:cNvPr id="16401" name="Rectangle 34"/>
              <p:cNvSpPr>
                <a:spLocks noChangeArrowheads="1"/>
              </p:cNvSpPr>
              <p:nvPr/>
            </p:nvSpPr>
            <p:spPr bwMode="auto">
              <a:xfrm>
                <a:off x="4498" y="967"/>
                <a:ext cx="1" cy="230"/>
              </a:xfrm>
              <a:prstGeom prst="rect">
                <a:avLst/>
              </a:prstGeom>
              <a:noFill/>
              <a:ln w="9525">
                <a:noFill/>
                <a:miter lim="800000"/>
                <a:headEnd/>
                <a:tailEnd/>
              </a:ln>
            </p:spPr>
            <p:txBody>
              <a:bodyPr wrap="none" lIns="0" tIns="0" rIns="0" bIns="0">
                <a:spAutoFit/>
              </a:bodyPr>
              <a:lstStyle/>
              <a:p>
                <a:endParaRPr lang="en-GB" altLang="en-US">
                  <a:latin typeface="Calibri" pitchFamily="34" charset="0"/>
                </a:endParaRPr>
              </a:p>
            </p:txBody>
          </p:sp>
        </p:grpSp>
      </p:gr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Group 2"/>
          <p:cNvGrpSpPr>
            <a:grpSpLocks noChangeAspect="1"/>
          </p:cNvGrpSpPr>
          <p:nvPr/>
        </p:nvGrpSpPr>
        <p:grpSpPr bwMode="auto">
          <a:xfrm>
            <a:off x="755650" y="192088"/>
            <a:ext cx="7323138" cy="6537325"/>
            <a:chOff x="476" y="121"/>
            <a:chExt cx="4613" cy="4118"/>
          </a:xfrm>
        </p:grpSpPr>
        <p:sp>
          <p:nvSpPr>
            <p:cNvPr id="17411" name="AutoShape 3"/>
            <p:cNvSpPr>
              <a:spLocks noChangeAspect="1" noChangeArrowheads="1" noTextEdit="1"/>
            </p:cNvSpPr>
            <p:nvPr/>
          </p:nvSpPr>
          <p:spPr bwMode="auto">
            <a:xfrm>
              <a:off x="476" y="121"/>
              <a:ext cx="4613" cy="4118"/>
            </a:xfrm>
            <a:prstGeom prst="rect">
              <a:avLst/>
            </a:prstGeom>
            <a:noFill/>
            <a:ln w="9525">
              <a:noFill/>
              <a:miter lim="800000"/>
              <a:headEnd/>
              <a:tailEnd/>
            </a:ln>
          </p:spPr>
          <p:txBody>
            <a:bodyPr/>
            <a:lstStyle/>
            <a:p>
              <a:endParaRPr lang="en-GB"/>
            </a:p>
          </p:txBody>
        </p:sp>
        <p:sp>
          <p:nvSpPr>
            <p:cNvPr id="17412" name="Rectangle 4"/>
            <p:cNvSpPr>
              <a:spLocks noChangeArrowheads="1"/>
            </p:cNvSpPr>
            <p:nvPr/>
          </p:nvSpPr>
          <p:spPr bwMode="auto">
            <a:xfrm>
              <a:off x="1597" y="145"/>
              <a:ext cx="2524" cy="2478"/>
            </a:xfrm>
            <a:prstGeom prst="rect">
              <a:avLst/>
            </a:prstGeom>
            <a:solidFill>
              <a:srgbClr val="00AE00"/>
            </a:solidFill>
            <a:ln w="14288">
              <a:solidFill>
                <a:srgbClr val="000000"/>
              </a:solidFill>
              <a:miter lim="800000"/>
              <a:headEnd/>
              <a:tailEnd/>
            </a:ln>
          </p:spPr>
          <p:txBody>
            <a:bodyPr/>
            <a:lstStyle/>
            <a:p>
              <a:endParaRPr lang="en-GB" altLang="en-US">
                <a:latin typeface="Calibri" pitchFamily="34" charset="0"/>
              </a:endParaRPr>
            </a:p>
          </p:txBody>
        </p:sp>
        <p:sp>
          <p:nvSpPr>
            <p:cNvPr id="17413" name="Rectangle 5"/>
            <p:cNvSpPr>
              <a:spLocks noChangeArrowheads="1"/>
            </p:cNvSpPr>
            <p:nvPr/>
          </p:nvSpPr>
          <p:spPr bwMode="auto">
            <a:xfrm>
              <a:off x="1610" y="158"/>
              <a:ext cx="3444" cy="3453"/>
            </a:xfrm>
            <a:prstGeom prst="rect">
              <a:avLst/>
            </a:prstGeom>
            <a:noFill/>
            <a:ln w="55563">
              <a:solidFill>
                <a:srgbClr val="000000"/>
              </a:solidFill>
              <a:miter lim="800000"/>
              <a:headEnd/>
              <a:tailEnd/>
            </a:ln>
          </p:spPr>
          <p:txBody>
            <a:bodyPr/>
            <a:lstStyle/>
            <a:p>
              <a:endParaRPr lang="en-GB" altLang="en-US">
                <a:latin typeface="Calibri" pitchFamily="34" charset="0"/>
              </a:endParaRPr>
            </a:p>
          </p:txBody>
        </p:sp>
        <p:sp>
          <p:nvSpPr>
            <p:cNvPr id="17414" name="Line 6"/>
            <p:cNvSpPr>
              <a:spLocks noChangeShapeType="1"/>
            </p:cNvSpPr>
            <p:nvPr/>
          </p:nvSpPr>
          <p:spPr bwMode="auto">
            <a:xfrm>
              <a:off x="3223" y="141"/>
              <a:ext cx="1" cy="3487"/>
            </a:xfrm>
            <a:prstGeom prst="line">
              <a:avLst/>
            </a:prstGeom>
            <a:noFill/>
            <a:ln w="55563">
              <a:solidFill>
                <a:srgbClr val="000000"/>
              </a:solidFill>
              <a:round/>
              <a:headEnd/>
              <a:tailEnd/>
            </a:ln>
          </p:spPr>
          <p:txBody>
            <a:bodyPr/>
            <a:lstStyle/>
            <a:p>
              <a:endParaRPr lang="en-GB"/>
            </a:p>
          </p:txBody>
        </p:sp>
        <p:grpSp>
          <p:nvGrpSpPr>
            <p:cNvPr id="17415" name="Group 7"/>
            <p:cNvGrpSpPr>
              <a:grpSpLocks/>
            </p:cNvGrpSpPr>
            <p:nvPr/>
          </p:nvGrpSpPr>
          <p:grpSpPr bwMode="auto">
            <a:xfrm>
              <a:off x="2048" y="869"/>
              <a:ext cx="2968" cy="298"/>
              <a:chOff x="2048" y="869"/>
              <a:chExt cx="2968" cy="298"/>
            </a:xfrm>
          </p:grpSpPr>
          <p:sp>
            <p:nvSpPr>
              <p:cNvPr id="17435" name="Rectangle 8"/>
              <p:cNvSpPr>
                <a:spLocks noChangeArrowheads="1"/>
              </p:cNvSpPr>
              <p:nvPr/>
            </p:nvSpPr>
            <p:spPr bwMode="auto">
              <a:xfrm>
                <a:off x="2048" y="869"/>
                <a:ext cx="840" cy="298"/>
              </a:xfrm>
              <a:prstGeom prst="rect">
                <a:avLst/>
              </a:prstGeom>
              <a:noFill/>
              <a:ln w="9525">
                <a:noFill/>
                <a:miter lim="800000"/>
                <a:headEnd/>
                <a:tailEnd/>
              </a:ln>
            </p:spPr>
            <p:txBody>
              <a:bodyPr wrap="none" lIns="0" tIns="0" rIns="0" bIns="0">
                <a:spAutoFit/>
              </a:bodyPr>
              <a:lstStyle/>
              <a:p>
                <a:r>
                  <a:rPr lang="en-GB" altLang="en-US" sz="3100" b="1">
                    <a:solidFill>
                      <a:srgbClr val="FFFFFF"/>
                    </a:solidFill>
                  </a:rPr>
                  <a:t>OPEN</a:t>
                </a:r>
                <a:r>
                  <a:rPr lang="en-GB" altLang="en-US" sz="3100">
                    <a:solidFill>
                      <a:srgbClr val="FFFFFF"/>
                    </a:solidFill>
                  </a:rPr>
                  <a:t>  </a:t>
                </a:r>
                <a:endParaRPr lang="en-GB" altLang="en-US">
                  <a:latin typeface="Calibri" pitchFamily="34" charset="0"/>
                </a:endParaRPr>
              </a:p>
            </p:txBody>
          </p:sp>
          <p:sp>
            <p:nvSpPr>
              <p:cNvPr id="17436" name="Rectangle 9"/>
              <p:cNvSpPr>
                <a:spLocks noChangeArrowheads="1"/>
              </p:cNvSpPr>
              <p:nvPr/>
            </p:nvSpPr>
            <p:spPr bwMode="auto">
              <a:xfrm>
                <a:off x="2879" y="869"/>
                <a:ext cx="2137" cy="298"/>
              </a:xfrm>
              <a:prstGeom prst="rect">
                <a:avLst/>
              </a:prstGeom>
              <a:noFill/>
              <a:ln w="9525">
                <a:noFill/>
                <a:miter lim="800000"/>
                <a:headEnd/>
                <a:tailEnd/>
              </a:ln>
            </p:spPr>
            <p:txBody>
              <a:bodyPr wrap="none" lIns="0" tIns="0" rIns="0" bIns="0">
                <a:spAutoFit/>
              </a:bodyPr>
              <a:lstStyle/>
              <a:p>
                <a:r>
                  <a:rPr lang="en-GB" altLang="en-US" sz="3100">
                    <a:solidFill>
                      <a:srgbClr val="081D58"/>
                    </a:solidFill>
                  </a:rPr>
                  <a:t>                    </a:t>
                </a:r>
                <a:r>
                  <a:rPr lang="en-GB" altLang="en-US" sz="3100" b="1">
                    <a:solidFill>
                      <a:srgbClr val="081D58"/>
                    </a:solidFill>
                  </a:rPr>
                  <a:t>BLIND</a:t>
                </a:r>
                <a:endParaRPr lang="en-GB" altLang="en-US" b="1">
                  <a:latin typeface="Calibri" pitchFamily="34" charset="0"/>
                </a:endParaRPr>
              </a:p>
            </p:txBody>
          </p:sp>
        </p:grpSp>
        <p:sp>
          <p:nvSpPr>
            <p:cNvPr id="17416" name="Rectangle 10"/>
            <p:cNvSpPr>
              <a:spLocks noChangeArrowheads="1"/>
            </p:cNvSpPr>
            <p:nvPr/>
          </p:nvSpPr>
          <p:spPr bwMode="auto">
            <a:xfrm>
              <a:off x="1942" y="2819"/>
              <a:ext cx="2893" cy="298"/>
            </a:xfrm>
            <a:prstGeom prst="rect">
              <a:avLst/>
            </a:prstGeom>
            <a:noFill/>
            <a:ln w="9525">
              <a:noFill/>
              <a:miter lim="800000"/>
              <a:headEnd/>
              <a:tailEnd/>
            </a:ln>
          </p:spPr>
          <p:txBody>
            <a:bodyPr wrap="none" lIns="0" tIns="0" rIns="0" bIns="0">
              <a:spAutoFit/>
            </a:bodyPr>
            <a:lstStyle/>
            <a:p>
              <a:r>
                <a:rPr lang="en-GB" altLang="en-US" sz="3100" b="1">
                  <a:solidFill>
                    <a:srgbClr val="081D58"/>
                  </a:solidFill>
                </a:rPr>
                <a:t>HIDDEN         UNKNOWN</a:t>
              </a:r>
              <a:endParaRPr lang="en-GB" altLang="en-US" b="1">
                <a:latin typeface="Calibri" pitchFamily="34" charset="0"/>
              </a:endParaRPr>
            </a:p>
          </p:txBody>
        </p:sp>
        <p:grpSp>
          <p:nvGrpSpPr>
            <p:cNvPr id="17417" name="Group 11"/>
            <p:cNvGrpSpPr>
              <a:grpSpLocks/>
            </p:cNvGrpSpPr>
            <p:nvPr/>
          </p:nvGrpSpPr>
          <p:grpSpPr bwMode="auto">
            <a:xfrm>
              <a:off x="542" y="721"/>
              <a:ext cx="1010" cy="2108"/>
              <a:chOff x="542" y="721"/>
              <a:chExt cx="1010" cy="2108"/>
            </a:xfrm>
          </p:grpSpPr>
          <p:sp>
            <p:nvSpPr>
              <p:cNvPr id="17431" name="Rectangle 12"/>
              <p:cNvSpPr>
                <a:spLocks noChangeArrowheads="1"/>
              </p:cNvSpPr>
              <p:nvPr/>
            </p:nvSpPr>
            <p:spPr bwMode="auto">
              <a:xfrm>
                <a:off x="542" y="721"/>
                <a:ext cx="804" cy="211"/>
              </a:xfrm>
              <a:prstGeom prst="rect">
                <a:avLst/>
              </a:prstGeom>
              <a:noFill/>
              <a:ln w="9525">
                <a:noFill/>
                <a:miter lim="800000"/>
                <a:headEnd/>
                <a:tailEnd/>
              </a:ln>
            </p:spPr>
            <p:txBody>
              <a:bodyPr wrap="none" lIns="0" tIns="0" rIns="0" bIns="0">
                <a:spAutoFit/>
              </a:bodyPr>
              <a:lstStyle/>
              <a:p>
                <a:r>
                  <a:rPr lang="en-GB" altLang="en-US" sz="2200" b="1" i="1">
                    <a:solidFill>
                      <a:srgbClr val="081D58"/>
                    </a:solidFill>
                  </a:rPr>
                  <a:t>Known to</a:t>
                </a:r>
                <a:endParaRPr lang="en-GB" altLang="en-US" b="1">
                  <a:latin typeface="Calibri" pitchFamily="34" charset="0"/>
                </a:endParaRPr>
              </a:p>
            </p:txBody>
          </p:sp>
          <p:sp>
            <p:nvSpPr>
              <p:cNvPr id="17432" name="Rectangle 13"/>
              <p:cNvSpPr>
                <a:spLocks noChangeArrowheads="1"/>
              </p:cNvSpPr>
              <p:nvPr/>
            </p:nvSpPr>
            <p:spPr bwMode="auto">
              <a:xfrm>
                <a:off x="542" y="932"/>
                <a:ext cx="539" cy="211"/>
              </a:xfrm>
              <a:prstGeom prst="rect">
                <a:avLst/>
              </a:prstGeom>
              <a:noFill/>
              <a:ln w="9525">
                <a:noFill/>
                <a:miter lim="800000"/>
                <a:headEnd/>
                <a:tailEnd/>
              </a:ln>
            </p:spPr>
            <p:txBody>
              <a:bodyPr wrap="none" lIns="0" tIns="0" rIns="0" bIns="0">
                <a:spAutoFit/>
              </a:bodyPr>
              <a:lstStyle/>
              <a:p>
                <a:r>
                  <a:rPr lang="en-GB" altLang="en-US" sz="2200" b="1" i="1">
                    <a:solidFill>
                      <a:srgbClr val="081D58"/>
                    </a:solidFill>
                  </a:rPr>
                  <a:t>others</a:t>
                </a:r>
                <a:endParaRPr lang="en-GB" altLang="en-US" b="1">
                  <a:latin typeface="Calibri" pitchFamily="34" charset="0"/>
                </a:endParaRPr>
              </a:p>
            </p:txBody>
          </p:sp>
          <p:sp>
            <p:nvSpPr>
              <p:cNvPr id="17433" name="Rectangle 14"/>
              <p:cNvSpPr>
                <a:spLocks noChangeArrowheads="1"/>
              </p:cNvSpPr>
              <p:nvPr/>
            </p:nvSpPr>
            <p:spPr bwMode="auto">
              <a:xfrm>
                <a:off x="542" y="2407"/>
                <a:ext cx="1010" cy="211"/>
              </a:xfrm>
              <a:prstGeom prst="rect">
                <a:avLst/>
              </a:prstGeom>
              <a:noFill/>
              <a:ln w="9525">
                <a:noFill/>
                <a:miter lim="800000"/>
                <a:headEnd/>
                <a:tailEnd/>
              </a:ln>
            </p:spPr>
            <p:txBody>
              <a:bodyPr wrap="none" lIns="0" tIns="0" rIns="0" bIns="0">
                <a:spAutoFit/>
              </a:bodyPr>
              <a:lstStyle/>
              <a:p>
                <a:r>
                  <a:rPr lang="en-GB" altLang="en-US" sz="2200" b="1" i="1">
                    <a:solidFill>
                      <a:srgbClr val="081D58"/>
                    </a:solidFill>
                  </a:rPr>
                  <a:t>Unknown to</a:t>
                </a:r>
                <a:endParaRPr lang="en-GB" altLang="en-US" b="1">
                  <a:latin typeface="Calibri" pitchFamily="34" charset="0"/>
                </a:endParaRPr>
              </a:p>
            </p:txBody>
          </p:sp>
          <p:sp>
            <p:nvSpPr>
              <p:cNvPr id="17434" name="Rectangle 15"/>
              <p:cNvSpPr>
                <a:spLocks noChangeArrowheads="1"/>
              </p:cNvSpPr>
              <p:nvPr/>
            </p:nvSpPr>
            <p:spPr bwMode="auto">
              <a:xfrm>
                <a:off x="542" y="2618"/>
                <a:ext cx="539" cy="211"/>
              </a:xfrm>
              <a:prstGeom prst="rect">
                <a:avLst/>
              </a:prstGeom>
              <a:noFill/>
              <a:ln w="9525">
                <a:noFill/>
                <a:miter lim="800000"/>
                <a:headEnd/>
                <a:tailEnd/>
              </a:ln>
            </p:spPr>
            <p:txBody>
              <a:bodyPr wrap="none" lIns="0" tIns="0" rIns="0" bIns="0">
                <a:spAutoFit/>
              </a:bodyPr>
              <a:lstStyle/>
              <a:p>
                <a:r>
                  <a:rPr lang="en-GB" altLang="en-US" sz="2200" b="1" i="1">
                    <a:solidFill>
                      <a:srgbClr val="081D58"/>
                    </a:solidFill>
                  </a:rPr>
                  <a:t>others</a:t>
                </a:r>
                <a:endParaRPr lang="en-GB" altLang="en-US" b="1">
                  <a:latin typeface="Calibri" pitchFamily="34" charset="0"/>
                </a:endParaRPr>
              </a:p>
            </p:txBody>
          </p:sp>
        </p:grpSp>
        <p:grpSp>
          <p:nvGrpSpPr>
            <p:cNvPr id="17418" name="Group 16"/>
            <p:cNvGrpSpPr>
              <a:grpSpLocks/>
            </p:cNvGrpSpPr>
            <p:nvPr/>
          </p:nvGrpSpPr>
          <p:grpSpPr bwMode="auto">
            <a:xfrm>
              <a:off x="1961" y="3778"/>
              <a:ext cx="2705" cy="422"/>
              <a:chOff x="1961" y="3778"/>
              <a:chExt cx="2705" cy="422"/>
            </a:xfrm>
          </p:grpSpPr>
          <p:sp>
            <p:nvSpPr>
              <p:cNvPr id="17429" name="Rectangle 17"/>
              <p:cNvSpPr>
                <a:spLocks noChangeArrowheads="1"/>
              </p:cNvSpPr>
              <p:nvPr/>
            </p:nvSpPr>
            <p:spPr bwMode="auto">
              <a:xfrm>
                <a:off x="1961" y="3778"/>
                <a:ext cx="2705" cy="211"/>
              </a:xfrm>
              <a:prstGeom prst="rect">
                <a:avLst/>
              </a:prstGeom>
              <a:noFill/>
              <a:ln w="9525">
                <a:noFill/>
                <a:miter lim="800000"/>
                <a:headEnd/>
                <a:tailEnd/>
              </a:ln>
            </p:spPr>
            <p:txBody>
              <a:bodyPr wrap="none" lIns="0" tIns="0" rIns="0" bIns="0">
                <a:spAutoFit/>
              </a:bodyPr>
              <a:lstStyle/>
              <a:p>
                <a:r>
                  <a:rPr lang="en-GB" altLang="en-US" sz="2200" b="1" i="1">
                    <a:solidFill>
                      <a:srgbClr val="081D58"/>
                    </a:solidFill>
                  </a:rPr>
                  <a:t>Known                           Unknown</a:t>
                </a:r>
                <a:endParaRPr lang="en-GB" altLang="en-US" b="1">
                  <a:latin typeface="Calibri" pitchFamily="34" charset="0"/>
                </a:endParaRPr>
              </a:p>
            </p:txBody>
          </p:sp>
          <p:sp>
            <p:nvSpPr>
              <p:cNvPr id="17430" name="Rectangle 18"/>
              <p:cNvSpPr>
                <a:spLocks noChangeArrowheads="1"/>
              </p:cNvSpPr>
              <p:nvPr/>
            </p:nvSpPr>
            <p:spPr bwMode="auto">
              <a:xfrm>
                <a:off x="1961" y="3989"/>
                <a:ext cx="2461" cy="211"/>
              </a:xfrm>
              <a:prstGeom prst="rect">
                <a:avLst/>
              </a:prstGeom>
              <a:noFill/>
              <a:ln w="9525">
                <a:noFill/>
                <a:miter lim="800000"/>
                <a:headEnd/>
                <a:tailEnd/>
              </a:ln>
            </p:spPr>
            <p:txBody>
              <a:bodyPr wrap="none" lIns="0" tIns="0" rIns="0" bIns="0">
                <a:spAutoFit/>
              </a:bodyPr>
              <a:lstStyle/>
              <a:p>
                <a:r>
                  <a:rPr lang="en-GB" altLang="en-US" sz="2200" b="1" i="1">
                    <a:solidFill>
                      <a:srgbClr val="081D58"/>
                    </a:solidFill>
                  </a:rPr>
                  <a:t>to self                             to self</a:t>
                </a:r>
                <a:endParaRPr lang="en-GB" altLang="en-US" b="1">
                  <a:latin typeface="Calibri" pitchFamily="34" charset="0"/>
                </a:endParaRPr>
              </a:p>
            </p:txBody>
          </p:sp>
        </p:grpSp>
        <p:sp>
          <p:nvSpPr>
            <p:cNvPr id="17419" name="Line 19"/>
            <p:cNvSpPr>
              <a:spLocks noChangeShapeType="1"/>
            </p:cNvSpPr>
            <p:nvPr/>
          </p:nvSpPr>
          <p:spPr bwMode="auto">
            <a:xfrm>
              <a:off x="1593" y="1933"/>
              <a:ext cx="3478" cy="1"/>
            </a:xfrm>
            <a:prstGeom prst="line">
              <a:avLst/>
            </a:prstGeom>
            <a:noFill/>
            <a:ln w="55563">
              <a:solidFill>
                <a:srgbClr val="000000"/>
              </a:solidFill>
              <a:round/>
              <a:headEnd/>
              <a:tailEnd/>
            </a:ln>
          </p:spPr>
          <p:txBody>
            <a:bodyPr/>
            <a:lstStyle/>
            <a:p>
              <a:endParaRPr lang="en-GB"/>
            </a:p>
          </p:txBody>
        </p:sp>
        <p:grpSp>
          <p:nvGrpSpPr>
            <p:cNvPr id="17420" name="Group 20"/>
            <p:cNvGrpSpPr>
              <a:grpSpLocks/>
            </p:cNvGrpSpPr>
            <p:nvPr/>
          </p:nvGrpSpPr>
          <p:grpSpPr bwMode="auto">
            <a:xfrm>
              <a:off x="3043" y="1170"/>
              <a:ext cx="736" cy="155"/>
              <a:chOff x="3043" y="1170"/>
              <a:chExt cx="736" cy="155"/>
            </a:xfrm>
          </p:grpSpPr>
          <p:sp>
            <p:nvSpPr>
              <p:cNvPr id="17427" name="Line 21"/>
              <p:cNvSpPr>
                <a:spLocks noChangeShapeType="1"/>
              </p:cNvSpPr>
              <p:nvPr/>
            </p:nvSpPr>
            <p:spPr bwMode="auto">
              <a:xfrm>
                <a:off x="3043" y="1248"/>
                <a:ext cx="605" cy="1"/>
              </a:xfrm>
              <a:prstGeom prst="line">
                <a:avLst/>
              </a:prstGeom>
              <a:noFill/>
              <a:ln w="84138">
                <a:solidFill>
                  <a:srgbClr val="000000"/>
                </a:solidFill>
                <a:round/>
                <a:headEnd/>
                <a:tailEnd/>
              </a:ln>
            </p:spPr>
            <p:txBody>
              <a:bodyPr/>
              <a:lstStyle/>
              <a:p>
                <a:endParaRPr lang="en-GB"/>
              </a:p>
            </p:txBody>
          </p:sp>
          <p:sp>
            <p:nvSpPr>
              <p:cNvPr id="17428" name="Freeform 22"/>
              <p:cNvSpPr>
                <a:spLocks/>
              </p:cNvSpPr>
              <p:nvPr/>
            </p:nvSpPr>
            <p:spPr bwMode="auto">
              <a:xfrm>
                <a:off x="3521" y="1170"/>
                <a:ext cx="258" cy="155"/>
              </a:xfrm>
              <a:custGeom>
                <a:avLst/>
                <a:gdLst>
                  <a:gd name="T0" fmla="*/ 258 w 258"/>
                  <a:gd name="T1" fmla="*/ 78 h 155"/>
                  <a:gd name="T2" fmla="*/ 0 w 258"/>
                  <a:gd name="T3" fmla="*/ 0 h 155"/>
                  <a:gd name="T4" fmla="*/ 0 w 258"/>
                  <a:gd name="T5" fmla="*/ 155 h 155"/>
                  <a:gd name="T6" fmla="*/ 258 w 258"/>
                  <a:gd name="T7" fmla="*/ 78 h 155"/>
                  <a:gd name="T8" fmla="*/ 0 60000 65536"/>
                  <a:gd name="T9" fmla="*/ 0 60000 65536"/>
                  <a:gd name="T10" fmla="*/ 0 60000 65536"/>
                  <a:gd name="T11" fmla="*/ 0 60000 65536"/>
                  <a:gd name="T12" fmla="*/ 0 w 258"/>
                  <a:gd name="T13" fmla="*/ 0 h 155"/>
                  <a:gd name="T14" fmla="*/ 258 w 258"/>
                  <a:gd name="T15" fmla="*/ 155 h 155"/>
                </a:gdLst>
                <a:ahLst/>
                <a:cxnLst>
                  <a:cxn ang="T8">
                    <a:pos x="T0" y="T1"/>
                  </a:cxn>
                  <a:cxn ang="T9">
                    <a:pos x="T2" y="T3"/>
                  </a:cxn>
                  <a:cxn ang="T10">
                    <a:pos x="T4" y="T5"/>
                  </a:cxn>
                  <a:cxn ang="T11">
                    <a:pos x="T6" y="T7"/>
                  </a:cxn>
                </a:cxnLst>
                <a:rect l="T12" t="T13" r="T14" b="T15"/>
                <a:pathLst>
                  <a:path w="258" h="155">
                    <a:moveTo>
                      <a:pt x="258" y="78"/>
                    </a:moveTo>
                    <a:lnTo>
                      <a:pt x="0" y="0"/>
                    </a:lnTo>
                    <a:lnTo>
                      <a:pt x="0" y="155"/>
                    </a:lnTo>
                    <a:lnTo>
                      <a:pt x="258" y="78"/>
                    </a:lnTo>
                    <a:close/>
                  </a:path>
                </a:pathLst>
              </a:custGeom>
              <a:solidFill>
                <a:srgbClr val="000000"/>
              </a:solidFill>
              <a:ln w="9525">
                <a:noFill/>
                <a:round/>
                <a:headEnd/>
                <a:tailEnd/>
              </a:ln>
            </p:spPr>
            <p:txBody>
              <a:bodyPr/>
              <a:lstStyle/>
              <a:p>
                <a:endParaRPr lang="en-GB"/>
              </a:p>
            </p:txBody>
          </p:sp>
        </p:grpSp>
        <p:grpSp>
          <p:nvGrpSpPr>
            <p:cNvPr id="17421" name="Group 23"/>
            <p:cNvGrpSpPr>
              <a:grpSpLocks/>
            </p:cNvGrpSpPr>
            <p:nvPr/>
          </p:nvGrpSpPr>
          <p:grpSpPr bwMode="auto">
            <a:xfrm>
              <a:off x="2993" y="1725"/>
              <a:ext cx="521" cy="523"/>
              <a:chOff x="2993" y="1725"/>
              <a:chExt cx="521" cy="523"/>
            </a:xfrm>
          </p:grpSpPr>
          <p:sp>
            <p:nvSpPr>
              <p:cNvPr id="17425" name="Line 24"/>
              <p:cNvSpPr>
                <a:spLocks noChangeShapeType="1"/>
              </p:cNvSpPr>
              <p:nvPr/>
            </p:nvSpPr>
            <p:spPr bwMode="auto">
              <a:xfrm>
                <a:off x="2993" y="1725"/>
                <a:ext cx="390" cy="390"/>
              </a:xfrm>
              <a:prstGeom prst="line">
                <a:avLst/>
              </a:prstGeom>
              <a:noFill/>
              <a:ln w="84138">
                <a:solidFill>
                  <a:srgbClr val="000000"/>
                </a:solidFill>
                <a:round/>
                <a:headEnd/>
                <a:tailEnd/>
              </a:ln>
            </p:spPr>
            <p:txBody>
              <a:bodyPr/>
              <a:lstStyle/>
              <a:p>
                <a:endParaRPr lang="en-GB"/>
              </a:p>
            </p:txBody>
          </p:sp>
          <p:sp>
            <p:nvSpPr>
              <p:cNvPr id="17426" name="Freeform 25"/>
              <p:cNvSpPr>
                <a:spLocks/>
              </p:cNvSpPr>
              <p:nvPr/>
            </p:nvSpPr>
            <p:spPr bwMode="auto">
              <a:xfrm>
                <a:off x="3278" y="2010"/>
                <a:ext cx="236" cy="238"/>
              </a:xfrm>
              <a:custGeom>
                <a:avLst/>
                <a:gdLst>
                  <a:gd name="T0" fmla="*/ 236 w 236"/>
                  <a:gd name="T1" fmla="*/ 238 h 238"/>
                  <a:gd name="T2" fmla="*/ 107 w 236"/>
                  <a:gd name="T3" fmla="*/ 0 h 238"/>
                  <a:gd name="T4" fmla="*/ 0 w 236"/>
                  <a:gd name="T5" fmla="*/ 107 h 238"/>
                  <a:gd name="T6" fmla="*/ 236 w 236"/>
                  <a:gd name="T7" fmla="*/ 238 h 238"/>
                  <a:gd name="T8" fmla="*/ 0 60000 65536"/>
                  <a:gd name="T9" fmla="*/ 0 60000 65536"/>
                  <a:gd name="T10" fmla="*/ 0 60000 65536"/>
                  <a:gd name="T11" fmla="*/ 0 60000 65536"/>
                  <a:gd name="T12" fmla="*/ 0 w 236"/>
                  <a:gd name="T13" fmla="*/ 0 h 238"/>
                  <a:gd name="T14" fmla="*/ 236 w 236"/>
                  <a:gd name="T15" fmla="*/ 238 h 238"/>
                </a:gdLst>
                <a:ahLst/>
                <a:cxnLst>
                  <a:cxn ang="T8">
                    <a:pos x="T0" y="T1"/>
                  </a:cxn>
                  <a:cxn ang="T9">
                    <a:pos x="T2" y="T3"/>
                  </a:cxn>
                  <a:cxn ang="T10">
                    <a:pos x="T4" y="T5"/>
                  </a:cxn>
                  <a:cxn ang="T11">
                    <a:pos x="T6" y="T7"/>
                  </a:cxn>
                </a:cxnLst>
                <a:rect l="T12" t="T13" r="T14" b="T15"/>
                <a:pathLst>
                  <a:path w="236" h="238">
                    <a:moveTo>
                      <a:pt x="236" y="238"/>
                    </a:moveTo>
                    <a:lnTo>
                      <a:pt x="107" y="0"/>
                    </a:lnTo>
                    <a:lnTo>
                      <a:pt x="0" y="107"/>
                    </a:lnTo>
                    <a:lnTo>
                      <a:pt x="236" y="238"/>
                    </a:lnTo>
                    <a:close/>
                  </a:path>
                </a:pathLst>
              </a:custGeom>
              <a:solidFill>
                <a:srgbClr val="000000"/>
              </a:solidFill>
              <a:ln w="9525">
                <a:noFill/>
                <a:round/>
                <a:headEnd/>
                <a:tailEnd/>
              </a:ln>
            </p:spPr>
            <p:txBody>
              <a:bodyPr/>
              <a:lstStyle/>
              <a:p>
                <a:endParaRPr lang="en-GB"/>
              </a:p>
            </p:txBody>
          </p:sp>
        </p:grpSp>
        <p:grpSp>
          <p:nvGrpSpPr>
            <p:cNvPr id="17422" name="Group 26"/>
            <p:cNvGrpSpPr>
              <a:grpSpLocks/>
            </p:cNvGrpSpPr>
            <p:nvPr/>
          </p:nvGrpSpPr>
          <p:grpSpPr bwMode="auto">
            <a:xfrm>
              <a:off x="2336" y="1669"/>
              <a:ext cx="153" cy="739"/>
              <a:chOff x="2336" y="1669"/>
              <a:chExt cx="153" cy="739"/>
            </a:xfrm>
          </p:grpSpPr>
          <p:sp>
            <p:nvSpPr>
              <p:cNvPr id="17423" name="Line 27"/>
              <p:cNvSpPr>
                <a:spLocks noChangeShapeType="1"/>
              </p:cNvSpPr>
              <p:nvPr/>
            </p:nvSpPr>
            <p:spPr bwMode="auto">
              <a:xfrm>
                <a:off x="2412" y="1669"/>
                <a:ext cx="1" cy="607"/>
              </a:xfrm>
              <a:prstGeom prst="line">
                <a:avLst/>
              </a:prstGeom>
              <a:noFill/>
              <a:ln w="84138">
                <a:solidFill>
                  <a:srgbClr val="000000"/>
                </a:solidFill>
                <a:round/>
                <a:headEnd/>
                <a:tailEnd/>
              </a:ln>
            </p:spPr>
            <p:txBody>
              <a:bodyPr/>
              <a:lstStyle/>
              <a:p>
                <a:endParaRPr lang="en-GB"/>
              </a:p>
            </p:txBody>
          </p:sp>
          <p:sp>
            <p:nvSpPr>
              <p:cNvPr id="17424" name="Freeform 28"/>
              <p:cNvSpPr>
                <a:spLocks/>
              </p:cNvSpPr>
              <p:nvPr/>
            </p:nvSpPr>
            <p:spPr bwMode="auto">
              <a:xfrm>
                <a:off x="2336" y="2148"/>
                <a:ext cx="153" cy="260"/>
              </a:xfrm>
              <a:custGeom>
                <a:avLst/>
                <a:gdLst>
                  <a:gd name="T0" fmla="*/ 76 w 153"/>
                  <a:gd name="T1" fmla="*/ 260 h 260"/>
                  <a:gd name="T2" fmla="*/ 153 w 153"/>
                  <a:gd name="T3" fmla="*/ 0 h 260"/>
                  <a:gd name="T4" fmla="*/ 0 w 153"/>
                  <a:gd name="T5" fmla="*/ 0 h 260"/>
                  <a:gd name="T6" fmla="*/ 76 w 153"/>
                  <a:gd name="T7" fmla="*/ 260 h 260"/>
                  <a:gd name="T8" fmla="*/ 0 60000 65536"/>
                  <a:gd name="T9" fmla="*/ 0 60000 65536"/>
                  <a:gd name="T10" fmla="*/ 0 60000 65536"/>
                  <a:gd name="T11" fmla="*/ 0 60000 65536"/>
                  <a:gd name="T12" fmla="*/ 0 w 153"/>
                  <a:gd name="T13" fmla="*/ 0 h 260"/>
                  <a:gd name="T14" fmla="*/ 153 w 153"/>
                  <a:gd name="T15" fmla="*/ 260 h 260"/>
                </a:gdLst>
                <a:ahLst/>
                <a:cxnLst>
                  <a:cxn ang="T8">
                    <a:pos x="T0" y="T1"/>
                  </a:cxn>
                  <a:cxn ang="T9">
                    <a:pos x="T2" y="T3"/>
                  </a:cxn>
                  <a:cxn ang="T10">
                    <a:pos x="T4" y="T5"/>
                  </a:cxn>
                  <a:cxn ang="T11">
                    <a:pos x="T6" y="T7"/>
                  </a:cxn>
                </a:cxnLst>
                <a:rect l="T12" t="T13" r="T14" b="T15"/>
                <a:pathLst>
                  <a:path w="153" h="260">
                    <a:moveTo>
                      <a:pt x="76" y="260"/>
                    </a:moveTo>
                    <a:lnTo>
                      <a:pt x="153" y="0"/>
                    </a:lnTo>
                    <a:lnTo>
                      <a:pt x="0" y="0"/>
                    </a:lnTo>
                    <a:lnTo>
                      <a:pt x="76" y="260"/>
                    </a:lnTo>
                    <a:close/>
                  </a:path>
                </a:pathLst>
              </a:custGeom>
              <a:solidFill>
                <a:srgbClr val="000000"/>
              </a:solidFill>
              <a:ln w="9525">
                <a:noFill/>
                <a:round/>
                <a:headEnd/>
                <a:tailEnd/>
              </a:ln>
            </p:spPr>
            <p:txBody>
              <a:bodyPr/>
              <a:lstStyle/>
              <a:p>
                <a:endParaRPr lang="en-GB"/>
              </a:p>
            </p:txBody>
          </p:sp>
        </p:grpSp>
      </p:gr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1905000"/>
            <a:ext cx="7162800" cy="4032250"/>
          </a:xfrm>
          <a:prstGeom prst="rect">
            <a:avLst/>
          </a:prstGeom>
          <a:solidFill>
            <a:schemeClr val="bg1">
              <a:lumMod val="95000"/>
            </a:schemeClr>
          </a:solidFill>
          <a:ln w="28575">
            <a:solidFill>
              <a:schemeClr val="tx1"/>
            </a:solidFill>
          </a:ln>
        </p:spPr>
        <p:txBody>
          <a:bodyPr>
            <a:spAutoFit/>
          </a:bodyPr>
          <a:lstStyle/>
          <a:p>
            <a:pPr fontAlgn="auto">
              <a:spcBef>
                <a:spcPts val="0"/>
              </a:spcBef>
              <a:spcAft>
                <a:spcPts val="0"/>
              </a:spcAft>
              <a:defRPr/>
            </a:pPr>
            <a:r>
              <a:rPr lang="en-GB" sz="3200" dirty="0">
                <a:latin typeface="+mn-lt"/>
              </a:rPr>
              <a:t>Emotional intelligence (EI) is the ability to understand and manage your own emotions, and those of the people around you. People with a high degree of emotional intelligence know what they're feeling, what their emotions mean, and how these emotions can affect other people.</a:t>
            </a:r>
          </a:p>
        </p:txBody>
      </p:sp>
      <p:sp>
        <p:nvSpPr>
          <p:cNvPr id="18435" name="TextBox 2"/>
          <p:cNvSpPr txBox="1">
            <a:spLocks noChangeArrowheads="1"/>
          </p:cNvSpPr>
          <p:nvPr/>
        </p:nvSpPr>
        <p:spPr bwMode="auto">
          <a:xfrm>
            <a:off x="1828800" y="1143000"/>
            <a:ext cx="4343400" cy="584200"/>
          </a:xfrm>
          <a:prstGeom prst="rect">
            <a:avLst/>
          </a:prstGeom>
          <a:noFill/>
          <a:ln w="9525">
            <a:noFill/>
            <a:miter lim="800000"/>
            <a:headEnd/>
            <a:tailEnd/>
          </a:ln>
        </p:spPr>
        <p:txBody>
          <a:bodyPr>
            <a:spAutoFit/>
          </a:bodyPr>
          <a:lstStyle/>
          <a:p>
            <a:pPr algn="ctr"/>
            <a:r>
              <a:rPr lang="en-GB" altLang="en-US" sz="3200">
                <a:solidFill>
                  <a:srgbClr val="FF0000"/>
                </a:solidFill>
                <a:latin typeface="Calibri" pitchFamily="34" charset="0"/>
              </a:rPr>
              <a:t>Emotional Intelligence</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43200" y="2286000"/>
            <a:ext cx="3048000" cy="2862263"/>
          </a:xfrm>
          <a:prstGeom prst="rect">
            <a:avLst/>
          </a:prstGeom>
          <a:solidFill>
            <a:schemeClr val="accent4">
              <a:lumMod val="20000"/>
              <a:lumOff val="80000"/>
            </a:schemeClr>
          </a:solidFill>
          <a:ln w="12700">
            <a:solidFill>
              <a:schemeClr val="tx1"/>
            </a:solidFill>
          </a:ln>
        </p:spPr>
        <p:txBody>
          <a:bodyPr>
            <a:spAutoFit/>
          </a:bodyPr>
          <a:lstStyle/>
          <a:p>
            <a:pPr fontAlgn="auto">
              <a:spcBef>
                <a:spcPts val="0"/>
              </a:spcBef>
              <a:spcAft>
                <a:spcPts val="0"/>
              </a:spcAft>
              <a:defRPr/>
            </a:pPr>
            <a:r>
              <a:rPr lang="en-GB" sz="3600" dirty="0">
                <a:latin typeface="+mn-lt"/>
              </a:rPr>
              <a:t>Self-awareness</a:t>
            </a:r>
          </a:p>
          <a:p>
            <a:pPr fontAlgn="auto">
              <a:spcBef>
                <a:spcPts val="0"/>
              </a:spcBef>
              <a:spcAft>
                <a:spcPts val="0"/>
              </a:spcAft>
              <a:defRPr/>
            </a:pPr>
            <a:r>
              <a:rPr lang="en-GB" sz="3600" dirty="0">
                <a:latin typeface="+mn-lt"/>
              </a:rPr>
              <a:t>Self-regulation</a:t>
            </a:r>
          </a:p>
          <a:p>
            <a:pPr fontAlgn="auto">
              <a:spcBef>
                <a:spcPts val="0"/>
              </a:spcBef>
              <a:spcAft>
                <a:spcPts val="0"/>
              </a:spcAft>
              <a:defRPr/>
            </a:pPr>
            <a:r>
              <a:rPr lang="en-GB" sz="3600" dirty="0">
                <a:latin typeface="+mn-lt"/>
              </a:rPr>
              <a:t>Motivation</a:t>
            </a:r>
          </a:p>
          <a:p>
            <a:pPr fontAlgn="auto">
              <a:spcBef>
                <a:spcPts val="0"/>
              </a:spcBef>
              <a:spcAft>
                <a:spcPts val="0"/>
              </a:spcAft>
              <a:defRPr/>
            </a:pPr>
            <a:r>
              <a:rPr lang="en-GB" sz="3600" dirty="0">
                <a:latin typeface="+mn-lt"/>
              </a:rPr>
              <a:t>Empathy</a:t>
            </a:r>
          </a:p>
          <a:p>
            <a:pPr fontAlgn="auto">
              <a:spcBef>
                <a:spcPts val="0"/>
              </a:spcBef>
              <a:spcAft>
                <a:spcPts val="0"/>
              </a:spcAft>
              <a:defRPr/>
            </a:pPr>
            <a:r>
              <a:rPr lang="en-GB" sz="3600" dirty="0">
                <a:latin typeface="+mn-lt"/>
              </a:rPr>
              <a:t>Social skills</a:t>
            </a:r>
            <a:endParaRPr lang="en-GB" sz="3200" dirty="0">
              <a:latin typeface="+mn-lt"/>
            </a:endParaRPr>
          </a:p>
        </p:txBody>
      </p:sp>
      <p:sp>
        <p:nvSpPr>
          <p:cNvPr id="19459" name="TextBox 2"/>
          <p:cNvSpPr txBox="1">
            <a:spLocks noChangeArrowheads="1"/>
          </p:cNvSpPr>
          <p:nvPr/>
        </p:nvSpPr>
        <p:spPr bwMode="auto">
          <a:xfrm>
            <a:off x="381000" y="655638"/>
            <a:ext cx="8245475" cy="584200"/>
          </a:xfrm>
          <a:prstGeom prst="rect">
            <a:avLst/>
          </a:prstGeom>
          <a:noFill/>
          <a:ln w="9525">
            <a:noFill/>
            <a:miter lim="800000"/>
            <a:headEnd/>
            <a:tailEnd/>
          </a:ln>
        </p:spPr>
        <p:txBody>
          <a:bodyPr wrap="none">
            <a:spAutoFit/>
          </a:bodyPr>
          <a:lstStyle/>
          <a:p>
            <a:r>
              <a:rPr lang="en-GB" altLang="en-US" sz="3200">
                <a:solidFill>
                  <a:srgbClr val="FF0000"/>
                </a:solidFill>
                <a:cs typeface="Arial" charset="0"/>
              </a:rPr>
              <a:t>Five main elements of emotional intelligence</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Oval 3"/>
          <p:cNvSpPr>
            <a:spLocks noChangeArrowheads="1"/>
          </p:cNvSpPr>
          <p:nvPr/>
        </p:nvSpPr>
        <p:spPr bwMode="auto">
          <a:xfrm>
            <a:off x="1219200" y="457200"/>
            <a:ext cx="3733800" cy="3505200"/>
          </a:xfrm>
          <a:prstGeom prst="ellipse">
            <a:avLst/>
          </a:prstGeom>
          <a:noFill/>
          <a:ln w="76200">
            <a:solidFill>
              <a:schemeClr val="tx1"/>
            </a:solidFill>
            <a:round/>
            <a:headEnd/>
            <a:tailEnd/>
          </a:ln>
        </p:spPr>
        <p:txBody>
          <a:bodyPr wrap="none" anchor="ctr"/>
          <a:lstStyle/>
          <a:p>
            <a:pPr algn="ctr" eaLnBrk="0" hangingPunct="0"/>
            <a:endParaRPr lang="en-GB" altLang="en-US" sz="2400">
              <a:solidFill>
                <a:srgbClr val="000099"/>
              </a:solidFill>
              <a:latin typeface="Times New Roman" pitchFamily="18" charset="0"/>
            </a:endParaRPr>
          </a:p>
        </p:txBody>
      </p:sp>
      <p:sp>
        <p:nvSpPr>
          <p:cNvPr id="20483" name="Oval 4"/>
          <p:cNvSpPr>
            <a:spLocks noChangeArrowheads="1"/>
          </p:cNvSpPr>
          <p:nvPr/>
        </p:nvSpPr>
        <p:spPr bwMode="auto">
          <a:xfrm>
            <a:off x="2971800" y="2819400"/>
            <a:ext cx="3733800" cy="3505200"/>
          </a:xfrm>
          <a:prstGeom prst="ellipse">
            <a:avLst/>
          </a:prstGeom>
          <a:noFill/>
          <a:ln w="76200">
            <a:solidFill>
              <a:schemeClr val="tx1"/>
            </a:solidFill>
            <a:round/>
            <a:headEnd/>
            <a:tailEnd/>
          </a:ln>
        </p:spPr>
        <p:txBody>
          <a:bodyPr wrap="none" anchor="ctr"/>
          <a:lstStyle/>
          <a:p>
            <a:pPr algn="ctr" eaLnBrk="0" hangingPunct="0"/>
            <a:endParaRPr lang="en-GB" altLang="en-US" sz="2400">
              <a:solidFill>
                <a:srgbClr val="000099"/>
              </a:solidFill>
              <a:latin typeface="Times New Roman" pitchFamily="18" charset="0"/>
            </a:endParaRPr>
          </a:p>
        </p:txBody>
      </p:sp>
      <p:sp>
        <p:nvSpPr>
          <p:cNvPr id="20484" name="Oval 5"/>
          <p:cNvSpPr>
            <a:spLocks noChangeArrowheads="1"/>
          </p:cNvSpPr>
          <p:nvPr/>
        </p:nvSpPr>
        <p:spPr bwMode="auto">
          <a:xfrm>
            <a:off x="4114800" y="498475"/>
            <a:ext cx="3733800" cy="3505200"/>
          </a:xfrm>
          <a:prstGeom prst="ellipse">
            <a:avLst/>
          </a:prstGeom>
          <a:noFill/>
          <a:ln w="76200">
            <a:solidFill>
              <a:schemeClr val="tx1"/>
            </a:solidFill>
            <a:round/>
            <a:headEnd/>
            <a:tailEnd/>
          </a:ln>
        </p:spPr>
        <p:txBody>
          <a:bodyPr wrap="none" anchor="ctr"/>
          <a:lstStyle/>
          <a:p>
            <a:pPr algn="ctr" eaLnBrk="0" hangingPunct="0"/>
            <a:endParaRPr lang="en-GB" altLang="en-US" sz="2400">
              <a:solidFill>
                <a:srgbClr val="000099"/>
              </a:solidFill>
              <a:latin typeface="Times New Roman" pitchFamily="18" charset="0"/>
            </a:endParaRPr>
          </a:p>
        </p:txBody>
      </p:sp>
      <p:sp>
        <p:nvSpPr>
          <p:cNvPr id="20485" name="TextBox 6"/>
          <p:cNvSpPr txBox="1">
            <a:spLocks noChangeArrowheads="1"/>
          </p:cNvSpPr>
          <p:nvPr/>
        </p:nvSpPr>
        <p:spPr bwMode="auto">
          <a:xfrm>
            <a:off x="1527175" y="1276350"/>
            <a:ext cx="2590800" cy="1570038"/>
          </a:xfrm>
          <a:prstGeom prst="rect">
            <a:avLst/>
          </a:prstGeom>
          <a:noFill/>
          <a:ln w="9525">
            <a:noFill/>
            <a:miter lim="800000"/>
            <a:headEnd/>
            <a:tailEnd/>
          </a:ln>
        </p:spPr>
        <p:txBody>
          <a:bodyPr>
            <a:spAutoFit/>
          </a:bodyPr>
          <a:lstStyle/>
          <a:p>
            <a:r>
              <a:rPr lang="en-GB" altLang="en-US" sz="3200">
                <a:solidFill>
                  <a:schemeClr val="tx2"/>
                </a:solidFill>
              </a:rPr>
              <a:t>Interpersonal &amp;  Intrapersonal</a:t>
            </a:r>
          </a:p>
        </p:txBody>
      </p:sp>
      <p:sp>
        <p:nvSpPr>
          <p:cNvPr id="8" name="TextBox 7"/>
          <p:cNvSpPr txBox="1"/>
          <p:nvPr/>
        </p:nvSpPr>
        <p:spPr>
          <a:xfrm>
            <a:off x="4953000" y="1676400"/>
            <a:ext cx="2667000" cy="1077913"/>
          </a:xfrm>
          <a:prstGeom prst="rect">
            <a:avLst/>
          </a:prstGeom>
          <a:noFill/>
        </p:spPr>
        <p:txBody>
          <a:bodyPr>
            <a:spAutoFit/>
          </a:bodyPr>
          <a:lstStyle/>
          <a:p>
            <a:pPr>
              <a:defRPr/>
            </a:pPr>
            <a:r>
              <a:rPr lang="en-GB" sz="3200" dirty="0">
                <a:solidFill>
                  <a:schemeClr val="accent2">
                    <a:lumMod val="75000"/>
                  </a:schemeClr>
                </a:solidFill>
              </a:rPr>
              <a:t>Professional &amp;  Technical </a:t>
            </a:r>
          </a:p>
        </p:txBody>
      </p:sp>
      <p:sp>
        <p:nvSpPr>
          <p:cNvPr id="9" name="TextBox 8"/>
          <p:cNvSpPr txBox="1"/>
          <p:nvPr/>
        </p:nvSpPr>
        <p:spPr>
          <a:xfrm>
            <a:off x="3505200" y="4114800"/>
            <a:ext cx="2895600" cy="1570038"/>
          </a:xfrm>
          <a:prstGeom prst="rect">
            <a:avLst/>
          </a:prstGeom>
          <a:noFill/>
        </p:spPr>
        <p:txBody>
          <a:bodyPr>
            <a:spAutoFit/>
          </a:bodyPr>
          <a:lstStyle/>
          <a:p>
            <a:pPr algn="ctr">
              <a:defRPr/>
            </a:pPr>
            <a:r>
              <a:rPr lang="en-GB" sz="3200" dirty="0">
                <a:solidFill>
                  <a:schemeClr val="accent3">
                    <a:lumMod val="50000"/>
                  </a:schemeClr>
                </a:solidFill>
              </a:rPr>
              <a:t>Critical / Creative Thinking</a:t>
            </a:r>
          </a:p>
        </p:txBody>
      </p:sp>
      <p:sp>
        <p:nvSpPr>
          <p:cNvPr id="10" name="TextBox 9"/>
          <p:cNvSpPr txBox="1"/>
          <p:nvPr/>
        </p:nvSpPr>
        <p:spPr>
          <a:xfrm rot="20928660">
            <a:off x="3365500" y="3062288"/>
            <a:ext cx="2590800" cy="523875"/>
          </a:xfrm>
          <a:prstGeom prst="rect">
            <a:avLst/>
          </a:prstGeom>
          <a:solidFill>
            <a:schemeClr val="tx2">
              <a:lumMod val="20000"/>
              <a:lumOff val="80000"/>
            </a:schemeClr>
          </a:solidFill>
          <a:ln w="3175">
            <a:solidFill>
              <a:schemeClr val="tx1"/>
            </a:solidFill>
          </a:ln>
        </p:spPr>
        <p:txBody>
          <a:bodyPr>
            <a:spAutoFit/>
          </a:bodyPr>
          <a:lstStyle/>
          <a:p>
            <a:pPr algn="ctr">
              <a:defRPr/>
            </a:pPr>
            <a:r>
              <a:rPr lang="en-GB" sz="2800" dirty="0"/>
              <a:t>LEADERSHIP</a:t>
            </a:r>
          </a:p>
        </p:txBody>
      </p:sp>
      <p:sp>
        <p:nvSpPr>
          <p:cNvPr id="11" name="TextBox 10"/>
          <p:cNvSpPr txBox="1"/>
          <p:nvPr/>
        </p:nvSpPr>
        <p:spPr>
          <a:xfrm>
            <a:off x="228600" y="5105400"/>
            <a:ext cx="2593975" cy="1077913"/>
          </a:xfrm>
          <a:prstGeom prst="rect">
            <a:avLst/>
          </a:prstGeom>
          <a:solidFill>
            <a:schemeClr val="accent1">
              <a:lumMod val="20000"/>
              <a:lumOff val="80000"/>
            </a:schemeClr>
          </a:solidFill>
          <a:ln w="3175">
            <a:solidFill>
              <a:schemeClr val="tx1"/>
            </a:solidFill>
          </a:ln>
        </p:spPr>
        <p:txBody>
          <a:bodyPr>
            <a:spAutoFit/>
          </a:bodyPr>
          <a:lstStyle/>
          <a:p>
            <a:pPr algn="ctr">
              <a:defRPr/>
            </a:pPr>
            <a:r>
              <a:rPr lang="en-GB" sz="3200" dirty="0">
                <a:solidFill>
                  <a:srgbClr val="FF0000"/>
                </a:solidFill>
              </a:rPr>
              <a:t>Competency Domains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Placeholder 4"/>
          <p:cNvSpPr>
            <a:spLocks noGrp="1" noChangeArrowheads="1"/>
          </p:cNvSpPr>
          <p:nvPr>
            <p:ph type="body" idx="1"/>
          </p:nvPr>
        </p:nvSpPr>
        <p:spPr>
          <a:xfrm>
            <a:off x="323850" y="1844675"/>
            <a:ext cx="3887788" cy="4464050"/>
          </a:xfrm>
          <a:solidFill>
            <a:srgbClr val="DCE6F2"/>
          </a:solidFill>
          <a:ln w="28575">
            <a:solidFill>
              <a:schemeClr val="tx1"/>
            </a:solidFill>
          </a:ln>
        </p:spPr>
        <p:txBody>
          <a:bodyPr/>
          <a:lstStyle/>
          <a:p>
            <a:pPr eaLnBrk="1" hangingPunct="1">
              <a:lnSpc>
                <a:spcPct val="80000"/>
              </a:lnSpc>
              <a:buFontTx/>
              <a:buNone/>
            </a:pPr>
            <a:endParaRPr lang="en-GB" altLang="en-US" sz="2400" smtClean="0"/>
          </a:p>
          <a:p>
            <a:pPr eaLnBrk="1" hangingPunct="1">
              <a:lnSpc>
                <a:spcPct val="80000"/>
              </a:lnSpc>
            </a:pPr>
            <a:endParaRPr lang="en-GB" altLang="en-US" sz="2400" smtClean="0"/>
          </a:p>
          <a:p>
            <a:pPr eaLnBrk="1" hangingPunct="1">
              <a:lnSpc>
                <a:spcPct val="80000"/>
              </a:lnSpc>
            </a:pPr>
            <a:endParaRPr lang="en-GB" altLang="en-US" sz="2400" smtClean="0"/>
          </a:p>
          <a:p>
            <a:pPr eaLnBrk="1" hangingPunct="1">
              <a:lnSpc>
                <a:spcPct val="80000"/>
              </a:lnSpc>
            </a:pPr>
            <a:endParaRPr lang="en-GB" altLang="en-US" sz="2400" smtClean="0"/>
          </a:p>
          <a:p>
            <a:pPr eaLnBrk="1" hangingPunct="1">
              <a:lnSpc>
                <a:spcPct val="80000"/>
              </a:lnSpc>
            </a:pPr>
            <a:endParaRPr lang="en-GB" altLang="en-US" sz="2400" smtClean="0"/>
          </a:p>
          <a:p>
            <a:pPr eaLnBrk="1" hangingPunct="1">
              <a:lnSpc>
                <a:spcPct val="80000"/>
              </a:lnSpc>
            </a:pPr>
            <a:endParaRPr lang="en-GB" altLang="en-US" sz="2400" smtClean="0"/>
          </a:p>
          <a:p>
            <a:pPr eaLnBrk="1" hangingPunct="1">
              <a:lnSpc>
                <a:spcPct val="80000"/>
              </a:lnSpc>
            </a:pPr>
            <a:endParaRPr lang="en-GB" altLang="en-US" sz="2400" smtClean="0"/>
          </a:p>
          <a:p>
            <a:pPr eaLnBrk="1" hangingPunct="1">
              <a:lnSpc>
                <a:spcPct val="80000"/>
              </a:lnSpc>
            </a:pPr>
            <a:endParaRPr lang="en-GB" altLang="en-US" sz="2400" smtClean="0"/>
          </a:p>
          <a:p>
            <a:pPr eaLnBrk="1" hangingPunct="1">
              <a:lnSpc>
                <a:spcPct val="80000"/>
              </a:lnSpc>
            </a:pPr>
            <a:endParaRPr lang="en-GB" altLang="en-US" sz="2400" smtClean="0"/>
          </a:p>
          <a:p>
            <a:pPr eaLnBrk="1" hangingPunct="1">
              <a:lnSpc>
                <a:spcPct val="80000"/>
              </a:lnSpc>
            </a:pPr>
            <a:endParaRPr lang="en-GB" altLang="en-US" sz="2400" smtClean="0"/>
          </a:p>
          <a:p>
            <a:pPr eaLnBrk="1" hangingPunct="1">
              <a:lnSpc>
                <a:spcPct val="80000"/>
              </a:lnSpc>
            </a:pPr>
            <a:endParaRPr lang="en-GB" altLang="en-US" sz="2400" smtClean="0"/>
          </a:p>
          <a:p>
            <a:pPr eaLnBrk="1" hangingPunct="1">
              <a:lnSpc>
                <a:spcPct val="80000"/>
              </a:lnSpc>
              <a:spcBef>
                <a:spcPct val="0"/>
              </a:spcBef>
              <a:buFontTx/>
              <a:buNone/>
            </a:pPr>
            <a:endParaRPr lang="en-GB" altLang="en-US" sz="1400" smtClean="0"/>
          </a:p>
        </p:txBody>
      </p:sp>
      <p:sp>
        <p:nvSpPr>
          <p:cNvPr id="3075" name="TextBox 4"/>
          <p:cNvSpPr txBox="1">
            <a:spLocks noChangeArrowheads="1"/>
          </p:cNvSpPr>
          <p:nvPr/>
        </p:nvSpPr>
        <p:spPr bwMode="auto">
          <a:xfrm>
            <a:off x="4716463" y="1844675"/>
            <a:ext cx="3887787" cy="4464050"/>
          </a:xfrm>
          <a:prstGeom prst="rect">
            <a:avLst/>
          </a:prstGeom>
          <a:solidFill>
            <a:srgbClr val="99CCFF"/>
          </a:solidFill>
          <a:ln w="28575">
            <a:solidFill>
              <a:schemeClr val="tx1"/>
            </a:solidFill>
            <a:miter lim="800000"/>
            <a:headEnd/>
            <a:tailEnd/>
          </a:ln>
        </p:spPr>
        <p:txBody>
          <a:bodyPr/>
          <a:lstStyle/>
          <a:p>
            <a:pPr>
              <a:lnSpc>
                <a:spcPct val="90000"/>
              </a:lnSpc>
              <a:spcBef>
                <a:spcPct val="20000"/>
              </a:spcBef>
            </a:pPr>
            <a:endParaRPr lang="en-GB" altLang="en-US" sz="2800">
              <a:latin typeface="Calibri" pitchFamily="34" charset="0"/>
            </a:endParaRPr>
          </a:p>
          <a:p>
            <a:pPr>
              <a:lnSpc>
                <a:spcPct val="90000"/>
              </a:lnSpc>
              <a:spcBef>
                <a:spcPct val="20000"/>
              </a:spcBef>
              <a:buFontTx/>
              <a:buChar char="•"/>
            </a:pPr>
            <a:endParaRPr lang="en-GB" altLang="en-US" sz="2800">
              <a:latin typeface="Calibri" pitchFamily="34" charset="0"/>
            </a:endParaRPr>
          </a:p>
          <a:p>
            <a:pPr>
              <a:lnSpc>
                <a:spcPct val="90000"/>
              </a:lnSpc>
              <a:spcBef>
                <a:spcPct val="20000"/>
              </a:spcBef>
              <a:buFontTx/>
              <a:buChar char="•"/>
            </a:pPr>
            <a:endParaRPr lang="en-GB" altLang="en-US" sz="2800">
              <a:latin typeface="Calibri" pitchFamily="34" charset="0"/>
            </a:endParaRPr>
          </a:p>
          <a:p>
            <a:pPr>
              <a:lnSpc>
                <a:spcPct val="90000"/>
              </a:lnSpc>
              <a:spcBef>
                <a:spcPct val="20000"/>
              </a:spcBef>
              <a:buFontTx/>
              <a:buChar char="•"/>
            </a:pPr>
            <a:endParaRPr lang="en-GB" altLang="en-US" sz="2800">
              <a:latin typeface="Calibri" pitchFamily="34" charset="0"/>
            </a:endParaRPr>
          </a:p>
          <a:p>
            <a:pPr>
              <a:lnSpc>
                <a:spcPct val="90000"/>
              </a:lnSpc>
              <a:spcBef>
                <a:spcPct val="20000"/>
              </a:spcBef>
              <a:buFontTx/>
              <a:buChar char="•"/>
            </a:pPr>
            <a:endParaRPr lang="en-GB" altLang="en-US" sz="2800">
              <a:latin typeface="Calibri" pitchFamily="34" charset="0"/>
            </a:endParaRPr>
          </a:p>
          <a:p>
            <a:pPr>
              <a:lnSpc>
                <a:spcPct val="90000"/>
              </a:lnSpc>
              <a:spcBef>
                <a:spcPct val="20000"/>
              </a:spcBef>
              <a:buFontTx/>
              <a:buChar char="•"/>
            </a:pPr>
            <a:endParaRPr lang="en-GB" altLang="en-US" sz="2800">
              <a:latin typeface="Calibri" pitchFamily="34" charset="0"/>
            </a:endParaRPr>
          </a:p>
          <a:p>
            <a:pPr>
              <a:lnSpc>
                <a:spcPct val="90000"/>
              </a:lnSpc>
              <a:spcBef>
                <a:spcPct val="20000"/>
              </a:spcBef>
              <a:buFontTx/>
              <a:buChar char="•"/>
            </a:pPr>
            <a:endParaRPr lang="en-GB" altLang="en-US" sz="2800">
              <a:latin typeface="Calibri" pitchFamily="34" charset="0"/>
            </a:endParaRPr>
          </a:p>
          <a:p>
            <a:pPr>
              <a:lnSpc>
                <a:spcPct val="90000"/>
              </a:lnSpc>
              <a:spcBef>
                <a:spcPct val="20000"/>
              </a:spcBef>
              <a:buFontTx/>
              <a:buChar char="•"/>
            </a:pPr>
            <a:endParaRPr lang="en-GB" altLang="en-US" sz="2800">
              <a:latin typeface="Calibri" pitchFamily="34" charset="0"/>
            </a:endParaRPr>
          </a:p>
          <a:p>
            <a:pPr>
              <a:lnSpc>
                <a:spcPct val="90000"/>
              </a:lnSpc>
              <a:spcBef>
                <a:spcPct val="20000"/>
              </a:spcBef>
              <a:buFontTx/>
              <a:buChar char="•"/>
            </a:pPr>
            <a:endParaRPr lang="en-GB" altLang="en-US" sz="2800">
              <a:latin typeface="Calibri" pitchFamily="34" charset="0"/>
            </a:endParaRPr>
          </a:p>
          <a:p>
            <a:pPr>
              <a:lnSpc>
                <a:spcPct val="90000"/>
              </a:lnSpc>
              <a:spcBef>
                <a:spcPct val="20000"/>
              </a:spcBef>
              <a:buFontTx/>
              <a:buChar char="•"/>
            </a:pPr>
            <a:endParaRPr lang="en-GB" altLang="en-US" sz="2800">
              <a:latin typeface="Calibri" pitchFamily="34" charset="0"/>
            </a:endParaRPr>
          </a:p>
          <a:p>
            <a:pPr>
              <a:lnSpc>
                <a:spcPct val="90000"/>
              </a:lnSpc>
              <a:spcBef>
                <a:spcPct val="20000"/>
              </a:spcBef>
              <a:buFontTx/>
              <a:buChar char="•"/>
            </a:pPr>
            <a:endParaRPr lang="en-GB" altLang="en-US" sz="2800">
              <a:latin typeface="Calibri" pitchFamily="34" charset="0"/>
            </a:endParaRPr>
          </a:p>
          <a:p>
            <a:pPr>
              <a:lnSpc>
                <a:spcPct val="90000"/>
              </a:lnSpc>
            </a:pPr>
            <a:endParaRPr lang="en-GB" altLang="en-US" sz="1600">
              <a:latin typeface="Calibri" pitchFamily="34" charset="0"/>
            </a:endParaRPr>
          </a:p>
        </p:txBody>
      </p:sp>
      <p:sp>
        <p:nvSpPr>
          <p:cNvPr id="3076" name="Text Box 6"/>
          <p:cNvSpPr txBox="1">
            <a:spLocks noChangeArrowheads="1"/>
          </p:cNvSpPr>
          <p:nvPr/>
        </p:nvSpPr>
        <p:spPr bwMode="auto">
          <a:xfrm>
            <a:off x="755650" y="2060575"/>
            <a:ext cx="3024188" cy="519113"/>
          </a:xfrm>
          <a:prstGeom prst="rect">
            <a:avLst/>
          </a:prstGeom>
          <a:noFill/>
          <a:ln w="9525">
            <a:noFill/>
            <a:miter lim="800000"/>
            <a:headEnd/>
            <a:tailEnd/>
          </a:ln>
        </p:spPr>
        <p:txBody>
          <a:bodyPr>
            <a:spAutoFit/>
          </a:bodyPr>
          <a:lstStyle/>
          <a:p>
            <a:pPr algn="ctr">
              <a:spcBef>
                <a:spcPct val="50000"/>
              </a:spcBef>
            </a:pPr>
            <a:r>
              <a:rPr lang="en-GB" altLang="en-US" sz="2800"/>
              <a:t>Leadership</a:t>
            </a:r>
          </a:p>
        </p:txBody>
      </p:sp>
      <p:sp>
        <p:nvSpPr>
          <p:cNvPr id="3077" name="Text Box 7"/>
          <p:cNvSpPr txBox="1">
            <a:spLocks noChangeArrowheads="1"/>
          </p:cNvSpPr>
          <p:nvPr/>
        </p:nvSpPr>
        <p:spPr bwMode="auto">
          <a:xfrm>
            <a:off x="5076825" y="2060575"/>
            <a:ext cx="3024188" cy="519113"/>
          </a:xfrm>
          <a:prstGeom prst="rect">
            <a:avLst/>
          </a:prstGeom>
          <a:noFill/>
          <a:ln w="9525">
            <a:noFill/>
            <a:miter lim="800000"/>
            <a:headEnd/>
            <a:tailEnd/>
          </a:ln>
        </p:spPr>
        <p:txBody>
          <a:bodyPr>
            <a:spAutoFit/>
          </a:bodyPr>
          <a:lstStyle/>
          <a:p>
            <a:pPr algn="ctr">
              <a:spcBef>
                <a:spcPct val="50000"/>
              </a:spcBef>
            </a:pPr>
            <a:r>
              <a:rPr lang="en-GB" altLang="en-US" sz="2800">
                <a:solidFill>
                  <a:schemeClr val="accent2"/>
                </a:solidFill>
              </a:rPr>
              <a:t>Management</a:t>
            </a:r>
          </a:p>
        </p:txBody>
      </p:sp>
      <p:sp>
        <p:nvSpPr>
          <p:cNvPr id="3078" name="Text Box 8"/>
          <p:cNvSpPr txBox="1">
            <a:spLocks noChangeArrowheads="1"/>
          </p:cNvSpPr>
          <p:nvPr/>
        </p:nvSpPr>
        <p:spPr bwMode="auto">
          <a:xfrm>
            <a:off x="1258888" y="404813"/>
            <a:ext cx="7273925" cy="946150"/>
          </a:xfrm>
          <a:prstGeom prst="rect">
            <a:avLst/>
          </a:prstGeom>
          <a:noFill/>
          <a:ln w="9525">
            <a:noFill/>
            <a:miter lim="800000"/>
            <a:headEnd/>
            <a:tailEnd/>
          </a:ln>
        </p:spPr>
        <p:txBody>
          <a:bodyPr>
            <a:spAutoFit/>
          </a:bodyPr>
          <a:lstStyle/>
          <a:p>
            <a:pPr algn="ctr">
              <a:spcBef>
                <a:spcPct val="50000"/>
              </a:spcBef>
            </a:pPr>
            <a:r>
              <a:rPr lang="en-GB" altLang="en-US" sz="2800"/>
              <a:t>Leadership and Management go hand in hand but what is the difference?</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Box 1"/>
          <p:cNvSpPr txBox="1">
            <a:spLocks noChangeArrowheads="1"/>
          </p:cNvSpPr>
          <p:nvPr/>
        </p:nvSpPr>
        <p:spPr bwMode="auto">
          <a:xfrm>
            <a:off x="1143000" y="320675"/>
            <a:ext cx="5767388" cy="584200"/>
          </a:xfrm>
          <a:prstGeom prst="rect">
            <a:avLst/>
          </a:prstGeom>
          <a:noFill/>
          <a:ln w="9525">
            <a:noFill/>
            <a:miter lim="800000"/>
            <a:headEnd/>
            <a:tailEnd/>
          </a:ln>
        </p:spPr>
        <p:txBody>
          <a:bodyPr wrap="none">
            <a:spAutoFit/>
          </a:bodyPr>
          <a:lstStyle/>
          <a:p>
            <a:r>
              <a:rPr lang="en-GB" altLang="en-US" sz="3200">
                <a:solidFill>
                  <a:srgbClr val="FF0000"/>
                </a:solidFill>
              </a:rPr>
              <a:t>Professional &amp; Technical </a:t>
            </a:r>
            <a:r>
              <a:rPr lang="en-GB" altLang="en-US" sz="2000">
                <a:solidFill>
                  <a:srgbClr val="FF0000"/>
                </a:solidFill>
              </a:rPr>
              <a:t>domain</a:t>
            </a:r>
          </a:p>
        </p:txBody>
      </p:sp>
      <p:sp>
        <p:nvSpPr>
          <p:cNvPr id="3" name="TextBox 2"/>
          <p:cNvSpPr txBox="1"/>
          <p:nvPr/>
        </p:nvSpPr>
        <p:spPr>
          <a:xfrm>
            <a:off x="1238250" y="1490663"/>
            <a:ext cx="5867400" cy="523875"/>
          </a:xfrm>
          <a:prstGeom prst="rect">
            <a:avLst/>
          </a:prstGeom>
          <a:solidFill>
            <a:schemeClr val="tx2">
              <a:lumMod val="20000"/>
              <a:lumOff val="80000"/>
            </a:schemeClr>
          </a:solidFill>
          <a:ln w="12700">
            <a:solidFill>
              <a:schemeClr val="tx1"/>
            </a:solidFill>
          </a:ln>
        </p:spPr>
        <p:txBody>
          <a:bodyPr>
            <a:spAutoFit/>
          </a:bodyPr>
          <a:lstStyle/>
          <a:p>
            <a:pPr algn="ctr">
              <a:defRPr/>
            </a:pPr>
            <a:r>
              <a:rPr lang="en-GB" sz="2800" dirty="0"/>
              <a:t>Professional / Technical</a:t>
            </a:r>
          </a:p>
        </p:txBody>
      </p:sp>
      <p:sp>
        <p:nvSpPr>
          <p:cNvPr id="4" name="TextBox 3"/>
          <p:cNvSpPr txBox="1"/>
          <p:nvPr/>
        </p:nvSpPr>
        <p:spPr>
          <a:xfrm>
            <a:off x="1233488" y="2276475"/>
            <a:ext cx="5867400" cy="3416300"/>
          </a:xfrm>
          <a:prstGeom prst="rect">
            <a:avLst/>
          </a:prstGeom>
          <a:solidFill>
            <a:schemeClr val="accent4">
              <a:lumMod val="20000"/>
              <a:lumOff val="80000"/>
            </a:schemeClr>
          </a:solidFill>
          <a:ln w="12700">
            <a:solidFill>
              <a:schemeClr val="tx1"/>
            </a:solidFill>
          </a:ln>
        </p:spPr>
        <p:txBody>
          <a:bodyPr>
            <a:spAutoFit/>
          </a:bodyPr>
          <a:lstStyle/>
          <a:p>
            <a:pPr>
              <a:defRPr/>
            </a:pPr>
            <a:r>
              <a:rPr lang="en-GB" sz="2400" dirty="0"/>
              <a:t>Knowledge &amp; skills</a:t>
            </a:r>
          </a:p>
          <a:p>
            <a:pPr>
              <a:defRPr/>
            </a:pPr>
            <a:endParaRPr lang="en-GB" sz="2400" dirty="0"/>
          </a:p>
          <a:p>
            <a:pPr>
              <a:defRPr/>
            </a:pPr>
            <a:r>
              <a:rPr lang="en-GB" sz="2400" dirty="0"/>
              <a:t>Computer skills</a:t>
            </a:r>
          </a:p>
          <a:p>
            <a:pPr>
              <a:defRPr/>
            </a:pPr>
            <a:endParaRPr lang="en-GB" sz="2400" dirty="0"/>
          </a:p>
          <a:p>
            <a:pPr>
              <a:defRPr/>
            </a:pPr>
            <a:r>
              <a:rPr lang="en-GB" sz="2400" dirty="0"/>
              <a:t>HR processes &amp; procedures</a:t>
            </a:r>
          </a:p>
          <a:p>
            <a:pPr>
              <a:defRPr/>
            </a:pPr>
            <a:endParaRPr lang="en-GB" sz="2400" dirty="0"/>
          </a:p>
          <a:p>
            <a:pPr>
              <a:defRPr/>
            </a:pPr>
            <a:r>
              <a:rPr lang="en-GB" sz="2400" dirty="0"/>
              <a:t>Financial and resource management</a:t>
            </a:r>
          </a:p>
          <a:p>
            <a:pPr>
              <a:defRPr/>
            </a:pPr>
            <a:endParaRPr lang="en-GB" sz="2400" dirty="0"/>
          </a:p>
          <a:p>
            <a:pPr>
              <a:defRPr/>
            </a:pPr>
            <a:r>
              <a:rPr lang="en-GB" sz="2400" dirty="0"/>
              <a:t>Information management</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Box 1"/>
          <p:cNvSpPr txBox="1">
            <a:spLocks noChangeArrowheads="1"/>
          </p:cNvSpPr>
          <p:nvPr/>
        </p:nvSpPr>
        <p:spPr bwMode="auto">
          <a:xfrm>
            <a:off x="609600" y="304800"/>
            <a:ext cx="8001000" cy="584200"/>
          </a:xfrm>
          <a:prstGeom prst="rect">
            <a:avLst/>
          </a:prstGeom>
          <a:noFill/>
          <a:ln w="9525">
            <a:noFill/>
            <a:miter lim="800000"/>
            <a:headEnd/>
            <a:tailEnd/>
          </a:ln>
        </p:spPr>
        <p:txBody>
          <a:bodyPr>
            <a:spAutoFit/>
          </a:bodyPr>
          <a:lstStyle/>
          <a:p>
            <a:r>
              <a:rPr lang="en-GB" altLang="en-US" sz="3200">
                <a:solidFill>
                  <a:srgbClr val="FF0000"/>
                </a:solidFill>
              </a:rPr>
              <a:t>Interpersonal &amp; Intrapersonal competence</a:t>
            </a:r>
          </a:p>
        </p:txBody>
      </p:sp>
      <p:graphicFrame>
        <p:nvGraphicFramePr>
          <p:cNvPr id="3" name="Table 2"/>
          <p:cNvGraphicFramePr>
            <a:graphicFrameLocks noGrp="1"/>
          </p:cNvGraphicFramePr>
          <p:nvPr/>
        </p:nvGraphicFramePr>
        <p:xfrm>
          <a:off x="1447800" y="1143000"/>
          <a:ext cx="6096000" cy="4511675"/>
        </p:xfrm>
        <a:graphic>
          <a:graphicData uri="http://schemas.openxmlformats.org/drawingml/2006/table">
            <a:tbl>
              <a:tblPr firstRow="1" bandRow="1">
                <a:tableStyleId>{5C22544A-7EE6-4342-B048-85BDC9FD1C3A}</a:tableStyleId>
              </a:tblPr>
              <a:tblGrid>
                <a:gridCol w="3048000"/>
                <a:gridCol w="3048000"/>
              </a:tblGrid>
              <a:tr h="457264">
                <a:tc>
                  <a:txBody>
                    <a:bodyPr/>
                    <a:lstStyle/>
                    <a:p>
                      <a:r>
                        <a:rPr lang="en-GB" sz="2400" dirty="0" smtClean="0"/>
                        <a:t>Intrapersonal</a:t>
                      </a:r>
                      <a:endParaRPr lang="en-GB" sz="2400" dirty="0"/>
                    </a:p>
                  </a:txBody>
                  <a:tcPr marT="45726" marB="45726"/>
                </a:tc>
                <a:tc>
                  <a:txBody>
                    <a:bodyPr/>
                    <a:lstStyle/>
                    <a:p>
                      <a:r>
                        <a:rPr lang="en-GB" sz="2400" dirty="0" smtClean="0"/>
                        <a:t>Interpersonal</a:t>
                      </a:r>
                      <a:endParaRPr lang="en-GB" sz="2400" dirty="0"/>
                    </a:p>
                  </a:txBody>
                  <a:tcPr marT="45726" marB="45726"/>
                </a:tc>
              </a:tr>
              <a:tr h="4054411">
                <a:tc>
                  <a:txBody>
                    <a:bodyPr/>
                    <a:lstStyle/>
                    <a:p>
                      <a:r>
                        <a:rPr lang="en-GB" sz="2000" dirty="0" smtClean="0"/>
                        <a:t>Self-awareness</a:t>
                      </a:r>
                    </a:p>
                    <a:p>
                      <a:endParaRPr lang="en-GB" sz="2000" dirty="0" smtClean="0"/>
                    </a:p>
                    <a:p>
                      <a:r>
                        <a:rPr lang="en-GB" sz="2000" dirty="0" smtClean="0"/>
                        <a:t>Assertiveness</a:t>
                      </a:r>
                      <a:r>
                        <a:rPr lang="en-GB" sz="2000" baseline="0" dirty="0" smtClean="0"/>
                        <a:t> / initiative</a:t>
                      </a:r>
                    </a:p>
                    <a:p>
                      <a:endParaRPr lang="en-GB" sz="2000" baseline="0" dirty="0" smtClean="0"/>
                    </a:p>
                    <a:p>
                      <a:r>
                        <a:rPr lang="en-GB" sz="2000" baseline="0" dirty="0" smtClean="0"/>
                        <a:t>Self-management</a:t>
                      </a:r>
                    </a:p>
                    <a:p>
                      <a:endParaRPr lang="en-GB" sz="2000" baseline="0" dirty="0" smtClean="0"/>
                    </a:p>
                    <a:p>
                      <a:r>
                        <a:rPr lang="en-GB" sz="2000" baseline="0" dirty="0" smtClean="0"/>
                        <a:t>Learning / unlearning</a:t>
                      </a:r>
                    </a:p>
                    <a:p>
                      <a:endParaRPr lang="en-GB" sz="2000" baseline="0" dirty="0" smtClean="0"/>
                    </a:p>
                    <a:p>
                      <a:r>
                        <a:rPr lang="en-GB" sz="2000" baseline="0" dirty="0" smtClean="0"/>
                        <a:t>Adaptability</a:t>
                      </a:r>
                    </a:p>
                    <a:p>
                      <a:endParaRPr lang="en-GB" sz="2000" baseline="0" dirty="0" smtClean="0"/>
                    </a:p>
                    <a:p>
                      <a:r>
                        <a:rPr lang="en-GB" sz="2000" baseline="0" dirty="0" smtClean="0"/>
                        <a:t>Emotional intelligence</a:t>
                      </a:r>
                      <a:endParaRPr lang="en-GB" sz="2000" dirty="0"/>
                    </a:p>
                  </a:txBody>
                  <a:tcPr marT="45726" marB="45726"/>
                </a:tc>
                <a:tc>
                  <a:txBody>
                    <a:bodyPr/>
                    <a:lstStyle/>
                    <a:p>
                      <a:r>
                        <a:rPr lang="en-GB" sz="2000" dirty="0" smtClean="0"/>
                        <a:t>Caring</a:t>
                      </a:r>
                    </a:p>
                    <a:p>
                      <a:endParaRPr lang="en-GB" sz="2000" dirty="0" smtClean="0"/>
                    </a:p>
                    <a:p>
                      <a:r>
                        <a:rPr lang="en-GB" sz="2000" dirty="0" smtClean="0"/>
                        <a:t>Communicating – written &amp; verbal</a:t>
                      </a:r>
                    </a:p>
                    <a:p>
                      <a:endParaRPr lang="en-GB" sz="2000" dirty="0" smtClean="0"/>
                    </a:p>
                    <a:p>
                      <a:r>
                        <a:rPr lang="en-GB" sz="2000" dirty="0" smtClean="0"/>
                        <a:t>Listening</a:t>
                      </a:r>
                    </a:p>
                    <a:p>
                      <a:endParaRPr lang="en-GB" sz="2000" dirty="0" smtClean="0"/>
                    </a:p>
                    <a:p>
                      <a:r>
                        <a:rPr lang="en-GB" sz="2000" dirty="0" smtClean="0"/>
                        <a:t>Managing conflict</a:t>
                      </a:r>
                    </a:p>
                    <a:p>
                      <a:endParaRPr lang="en-GB" sz="2000" dirty="0" smtClean="0"/>
                    </a:p>
                    <a:p>
                      <a:r>
                        <a:rPr lang="en-GB" sz="2000" dirty="0" smtClean="0"/>
                        <a:t>Facilitating</a:t>
                      </a:r>
                    </a:p>
                    <a:p>
                      <a:endParaRPr lang="en-GB" sz="2000" dirty="0" smtClean="0"/>
                    </a:p>
                    <a:p>
                      <a:r>
                        <a:rPr lang="en-GB" sz="2000" dirty="0" smtClean="0"/>
                        <a:t>Directing, guiding and delegating</a:t>
                      </a:r>
                      <a:endParaRPr lang="en-GB" sz="2000" dirty="0"/>
                    </a:p>
                  </a:txBody>
                  <a:tcPr marT="45726" marB="45726"/>
                </a:tc>
              </a:tr>
            </a:tbl>
          </a:graphicData>
        </a:graphic>
      </p:graphicFrame>
      <p:sp>
        <p:nvSpPr>
          <p:cNvPr id="4" name="TextBox 3"/>
          <p:cNvSpPr txBox="1"/>
          <p:nvPr/>
        </p:nvSpPr>
        <p:spPr>
          <a:xfrm>
            <a:off x="609600" y="6019800"/>
            <a:ext cx="8001000" cy="708025"/>
          </a:xfrm>
          <a:prstGeom prst="rect">
            <a:avLst/>
          </a:prstGeom>
          <a:noFill/>
        </p:spPr>
        <p:txBody>
          <a:bodyPr>
            <a:spAutoFit/>
          </a:bodyPr>
          <a:lstStyle/>
          <a:p>
            <a:pPr>
              <a:defRPr/>
            </a:pPr>
            <a:r>
              <a:rPr lang="en-GB" sz="2000" dirty="0">
                <a:solidFill>
                  <a:schemeClr val="tx2">
                    <a:lumMod val="75000"/>
                  </a:schemeClr>
                </a:solidFill>
              </a:rPr>
              <a:t>The foundation for interpersonal competency is a well-developed understanding of self (intrapersonal competence)</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Box 1"/>
          <p:cNvSpPr txBox="1">
            <a:spLocks noChangeArrowheads="1"/>
          </p:cNvSpPr>
          <p:nvPr/>
        </p:nvSpPr>
        <p:spPr bwMode="auto">
          <a:xfrm>
            <a:off x="1752600" y="76200"/>
            <a:ext cx="5181600" cy="523875"/>
          </a:xfrm>
          <a:prstGeom prst="rect">
            <a:avLst/>
          </a:prstGeom>
          <a:noFill/>
          <a:ln w="9525">
            <a:noFill/>
            <a:miter lim="800000"/>
            <a:headEnd/>
            <a:tailEnd/>
          </a:ln>
        </p:spPr>
        <p:txBody>
          <a:bodyPr>
            <a:spAutoFit/>
          </a:bodyPr>
          <a:lstStyle/>
          <a:p>
            <a:pPr algn="ctr"/>
            <a:r>
              <a:rPr lang="en-GB" altLang="en-US" sz="2800">
                <a:solidFill>
                  <a:srgbClr val="FF0000"/>
                </a:solidFill>
              </a:rPr>
              <a:t>Critical / Creative Thinking</a:t>
            </a:r>
          </a:p>
        </p:txBody>
      </p:sp>
      <p:graphicFrame>
        <p:nvGraphicFramePr>
          <p:cNvPr id="3" name="Table 2"/>
          <p:cNvGraphicFramePr>
            <a:graphicFrameLocks noGrp="1"/>
          </p:cNvGraphicFramePr>
          <p:nvPr/>
        </p:nvGraphicFramePr>
        <p:xfrm>
          <a:off x="1524000" y="762000"/>
          <a:ext cx="6096000" cy="5426075"/>
        </p:xfrm>
        <a:graphic>
          <a:graphicData uri="http://schemas.openxmlformats.org/drawingml/2006/table">
            <a:tbl>
              <a:tblPr firstRow="1" bandRow="1">
                <a:tableStyleId>{5C22544A-7EE6-4342-B048-85BDC9FD1C3A}</a:tableStyleId>
              </a:tblPr>
              <a:tblGrid>
                <a:gridCol w="3048000"/>
                <a:gridCol w="3048000"/>
              </a:tblGrid>
              <a:tr h="457254">
                <a:tc>
                  <a:txBody>
                    <a:bodyPr/>
                    <a:lstStyle/>
                    <a:p>
                      <a:r>
                        <a:rPr lang="en-GB" sz="2400" dirty="0" smtClean="0"/>
                        <a:t>Critical Thinking</a:t>
                      </a:r>
                      <a:endParaRPr lang="en-GB" sz="2400" dirty="0"/>
                    </a:p>
                  </a:txBody>
                  <a:tcPr marT="45725" marB="45725"/>
                </a:tc>
                <a:tc>
                  <a:txBody>
                    <a:bodyPr/>
                    <a:lstStyle/>
                    <a:p>
                      <a:r>
                        <a:rPr lang="en-GB" sz="2400" dirty="0" smtClean="0"/>
                        <a:t>Creative Thinking</a:t>
                      </a:r>
                      <a:endParaRPr lang="en-GB" sz="2400" dirty="0"/>
                    </a:p>
                  </a:txBody>
                  <a:tcPr marT="45725" marB="45725"/>
                </a:tc>
              </a:tr>
              <a:tr h="4968821">
                <a:tc>
                  <a:txBody>
                    <a:bodyPr/>
                    <a:lstStyle/>
                    <a:p>
                      <a:r>
                        <a:rPr lang="en-GB" sz="2000" dirty="0" smtClean="0"/>
                        <a:t>Planning</a:t>
                      </a:r>
                    </a:p>
                    <a:p>
                      <a:endParaRPr lang="en-GB" sz="2000" dirty="0" smtClean="0"/>
                    </a:p>
                    <a:p>
                      <a:r>
                        <a:rPr lang="en-GB" sz="2000" dirty="0" smtClean="0"/>
                        <a:t>Evaluating &amp; analysing</a:t>
                      </a:r>
                    </a:p>
                    <a:p>
                      <a:endParaRPr lang="en-GB" sz="2000" dirty="0" smtClean="0"/>
                    </a:p>
                    <a:p>
                      <a:r>
                        <a:rPr lang="en-GB" sz="2000" dirty="0" smtClean="0"/>
                        <a:t>Problem solving</a:t>
                      </a:r>
                    </a:p>
                    <a:p>
                      <a:endParaRPr lang="en-GB" sz="2000" dirty="0" smtClean="0"/>
                    </a:p>
                    <a:p>
                      <a:r>
                        <a:rPr lang="en-GB" sz="2000" dirty="0" smtClean="0"/>
                        <a:t>Decision-making</a:t>
                      </a:r>
                    </a:p>
                    <a:p>
                      <a:endParaRPr lang="en-GB" sz="2000" dirty="0" smtClean="0"/>
                    </a:p>
                    <a:p>
                      <a:r>
                        <a:rPr lang="en-GB" sz="2000" dirty="0" smtClean="0"/>
                        <a:t>Priority setting</a:t>
                      </a:r>
                    </a:p>
                    <a:p>
                      <a:endParaRPr lang="en-GB" sz="2000" dirty="0" smtClean="0"/>
                    </a:p>
                    <a:p>
                      <a:r>
                        <a:rPr lang="en-GB" sz="2000" dirty="0" smtClean="0"/>
                        <a:t>Reflective practice</a:t>
                      </a:r>
                    </a:p>
                    <a:p>
                      <a:endParaRPr lang="en-GB" sz="2000" dirty="0" smtClean="0"/>
                    </a:p>
                    <a:p>
                      <a:r>
                        <a:rPr lang="en-GB" sz="2000" dirty="0" smtClean="0"/>
                        <a:t>Change management</a:t>
                      </a:r>
                      <a:endParaRPr lang="en-GB" sz="2000" dirty="0"/>
                    </a:p>
                  </a:txBody>
                  <a:tcPr marT="45725" marB="45725"/>
                </a:tc>
                <a:tc>
                  <a:txBody>
                    <a:bodyPr/>
                    <a:lstStyle/>
                    <a:p>
                      <a:r>
                        <a:rPr lang="en-GB" sz="2000" dirty="0" smtClean="0"/>
                        <a:t>Generating ideas</a:t>
                      </a:r>
                    </a:p>
                    <a:p>
                      <a:endParaRPr lang="en-GB" sz="2000" dirty="0" smtClean="0"/>
                    </a:p>
                    <a:p>
                      <a:r>
                        <a:rPr lang="en-GB" sz="2000" dirty="0" smtClean="0"/>
                        <a:t>Stretching boundaries</a:t>
                      </a:r>
                    </a:p>
                    <a:p>
                      <a:endParaRPr lang="en-GB" sz="2000" dirty="0" smtClean="0"/>
                    </a:p>
                    <a:p>
                      <a:r>
                        <a:rPr lang="en-GB" sz="2000" dirty="0" smtClean="0"/>
                        <a:t>New</a:t>
                      </a:r>
                      <a:r>
                        <a:rPr lang="en-GB" sz="2000" baseline="0" dirty="0" smtClean="0"/>
                        <a:t> patterns and possibilities</a:t>
                      </a:r>
                    </a:p>
                    <a:p>
                      <a:endParaRPr lang="en-GB" sz="2000" baseline="0" dirty="0" smtClean="0"/>
                    </a:p>
                    <a:p>
                      <a:r>
                        <a:rPr lang="en-GB" sz="2000" baseline="0" dirty="0" smtClean="0"/>
                        <a:t>Creating</a:t>
                      </a:r>
                    </a:p>
                    <a:p>
                      <a:endParaRPr lang="en-GB" sz="2000" baseline="0" dirty="0" smtClean="0"/>
                    </a:p>
                    <a:p>
                      <a:r>
                        <a:rPr lang="en-GB" sz="2000" baseline="0" dirty="0" smtClean="0"/>
                        <a:t>Divergent thinking</a:t>
                      </a:r>
                    </a:p>
                    <a:p>
                      <a:endParaRPr lang="en-GB" sz="2000" baseline="0" dirty="0" smtClean="0"/>
                    </a:p>
                    <a:p>
                      <a:r>
                        <a:rPr lang="en-GB" sz="2000" baseline="0" dirty="0" smtClean="0"/>
                        <a:t>Learning</a:t>
                      </a:r>
                    </a:p>
                    <a:p>
                      <a:endParaRPr lang="en-GB" sz="2000" baseline="0" dirty="0" smtClean="0"/>
                    </a:p>
                    <a:p>
                      <a:r>
                        <a:rPr lang="en-GB" sz="2000" baseline="0" dirty="0" smtClean="0"/>
                        <a:t>Strategic thinking</a:t>
                      </a:r>
                    </a:p>
                    <a:p>
                      <a:endParaRPr lang="en-GB" sz="2000" baseline="0" dirty="0" smtClean="0"/>
                    </a:p>
                    <a:p>
                      <a:r>
                        <a:rPr lang="en-GB" sz="2000" baseline="0" dirty="0" smtClean="0"/>
                        <a:t>Leading change</a:t>
                      </a:r>
                      <a:endParaRPr lang="en-GB" sz="2000" dirty="0"/>
                    </a:p>
                  </a:txBody>
                  <a:tcPr marT="45725" marB="45725"/>
                </a:tc>
              </a:tr>
            </a:tbl>
          </a:graphicData>
        </a:graphic>
      </p:graphicFrame>
      <p:sp>
        <p:nvSpPr>
          <p:cNvPr id="23566" name="TextBox 3"/>
          <p:cNvSpPr txBox="1">
            <a:spLocks noChangeArrowheads="1"/>
          </p:cNvSpPr>
          <p:nvPr/>
        </p:nvSpPr>
        <p:spPr bwMode="auto">
          <a:xfrm>
            <a:off x="990600" y="6310313"/>
            <a:ext cx="6705600" cy="400050"/>
          </a:xfrm>
          <a:prstGeom prst="rect">
            <a:avLst/>
          </a:prstGeom>
          <a:noFill/>
          <a:ln w="9525">
            <a:noFill/>
            <a:miter lim="800000"/>
            <a:headEnd/>
            <a:tailEnd/>
          </a:ln>
        </p:spPr>
        <p:txBody>
          <a:bodyPr>
            <a:spAutoFit/>
          </a:bodyPr>
          <a:lstStyle/>
          <a:p>
            <a:pPr algn="ctr"/>
            <a:r>
              <a:rPr lang="en-GB" altLang="en-US" sz="2000">
                <a:solidFill>
                  <a:srgbClr val="FF0000"/>
                </a:solidFill>
              </a:rPr>
              <a:t>These 2 ‘thought patterns’ are interdependent</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3"/>
          <a:srcRect/>
          <a:stretch>
            <a:fillRect/>
          </a:stretch>
        </p:blipFill>
        <p:spPr bwMode="auto">
          <a:xfrm>
            <a:off x="304800" y="381000"/>
            <a:ext cx="3260725" cy="3911600"/>
          </a:xfrm>
          <a:prstGeom prst="rect">
            <a:avLst/>
          </a:prstGeom>
          <a:noFill/>
          <a:ln w="9525">
            <a:noFill/>
            <a:miter lim="800000"/>
            <a:headEnd/>
            <a:tailEnd/>
          </a:ln>
        </p:spPr>
      </p:pic>
      <p:sp>
        <p:nvSpPr>
          <p:cNvPr id="24579" name="Oval 3"/>
          <p:cNvSpPr>
            <a:spLocks noChangeArrowheads="1"/>
          </p:cNvSpPr>
          <p:nvPr/>
        </p:nvSpPr>
        <p:spPr bwMode="auto">
          <a:xfrm>
            <a:off x="5029200" y="685800"/>
            <a:ext cx="2590800" cy="2590800"/>
          </a:xfrm>
          <a:prstGeom prst="ellipse">
            <a:avLst/>
          </a:prstGeom>
          <a:noFill/>
          <a:ln w="76200">
            <a:solidFill>
              <a:schemeClr val="tx1"/>
            </a:solidFill>
            <a:round/>
            <a:headEnd/>
            <a:tailEnd/>
          </a:ln>
        </p:spPr>
        <p:txBody>
          <a:bodyPr wrap="none" anchor="ctr"/>
          <a:lstStyle/>
          <a:p>
            <a:pPr algn="ctr" eaLnBrk="0" hangingPunct="0"/>
            <a:endParaRPr lang="en-GB" altLang="en-US" sz="2400">
              <a:solidFill>
                <a:srgbClr val="000099"/>
              </a:solidFill>
              <a:latin typeface="Times New Roman" pitchFamily="18" charset="0"/>
            </a:endParaRPr>
          </a:p>
        </p:txBody>
      </p:sp>
      <p:sp>
        <p:nvSpPr>
          <p:cNvPr id="24580" name="Oval 4"/>
          <p:cNvSpPr>
            <a:spLocks noChangeArrowheads="1"/>
          </p:cNvSpPr>
          <p:nvPr/>
        </p:nvSpPr>
        <p:spPr bwMode="auto">
          <a:xfrm>
            <a:off x="4267200" y="2209800"/>
            <a:ext cx="2590800" cy="2590800"/>
          </a:xfrm>
          <a:prstGeom prst="ellipse">
            <a:avLst/>
          </a:prstGeom>
          <a:noFill/>
          <a:ln w="76200">
            <a:solidFill>
              <a:schemeClr val="tx1"/>
            </a:solidFill>
            <a:round/>
            <a:headEnd/>
            <a:tailEnd/>
          </a:ln>
        </p:spPr>
        <p:txBody>
          <a:bodyPr wrap="none" anchor="ctr"/>
          <a:lstStyle/>
          <a:p>
            <a:pPr algn="ctr" eaLnBrk="0" hangingPunct="0"/>
            <a:endParaRPr lang="en-GB" altLang="en-US" sz="2400">
              <a:latin typeface="Times New Roman" pitchFamily="18" charset="0"/>
            </a:endParaRPr>
          </a:p>
        </p:txBody>
      </p:sp>
      <p:sp>
        <p:nvSpPr>
          <p:cNvPr id="24581" name="Oval 5"/>
          <p:cNvSpPr>
            <a:spLocks noChangeArrowheads="1"/>
          </p:cNvSpPr>
          <p:nvPr/>
        </p:nvSpPr>
        <p:spPr bwMode="auto">
          <a:xfrm>
            <a:off x="5867400" y="2209800"/>
            <a:ext cx="2590800" cy="2590800"/>
          </a:xfrm>
          <a:prstGeom prst="ellipse">
            <a:avLst/>
          </a:prstGeom>
          <a:noFill/>
          <a:ln w="76200">
            <a:solidFill>
              <a:schemeClr val="tx1"/>
            </a:solidFill>
            <a:round/>
            <a:headEnd/>
            <a:tailEnd/>
          </a:ln>
        </p:spPr>
        <p:txBody>
          <a:bodyPr wrap="none" anchor="ctr"/>
          <a:lstStyle/>
          <a:p>
            <a:endParaRPr lang="en-GB" altLang="en-US">
              <a:latin typeface="Calibri" pitchFamily="34" charset="0"/>
            </a:endParaRPr>
          </a:p>
        </p:txBody>
      </p:sp>
      <p:sp>
        <p:nvSpPr>
          <p:cNvPr id="24582" name="Text Box 6"/>
          <p:cNvSpPr txBox="1">
            <a:spLocks noChangeArrowheads="1"/>
          </p:cNvSpPr>
          <p:nvPr/>
        </p:nvSpPr>
        <p:spPr bwMode="auto">
          <a:xfrm>
            <a:off x="5791200" y="1371600"/>
            <a:ext cx="1152525" cy="519113"/>
          </a:xfrm>
          <a:prstGeom prst="rect">
            <a:avLst/>
          </a:prstGeom>
          <a:noFill/>
          <a:ln w="9525">
            <a:noFill/>
            <a:miter lim="800000"/>
            <a:headEnd/>
            <a:tailEnd/>
          </a:ln>
        </p:spPr>
        <p:txBody>
          <a:bodyPr wrap="none">
            <a:spAutoFit/>
          </a:bodyPr>
          <a:lstStyle/>
          <a:p>
            <a:pPr eaLnBrk="0" hangingPunct="0"/>
            <a:r>
              <a:rPr lang="en-US" altLang="en-US" sz="2800" b="1">
                <a:solidFill>
                  <a:srgbClr val="000099"/>
                </a:solidFill>
                <a:latin typeface="Calibri" pitchFamily="34" charset="0"/>
              </a:rPr>
              <a:t>TASK</a:t>
            </a:r>
          </a:p>
        </p:txBody>
      </p:sp>
      <p:sp>
        <p:nvSpPr>
          <p:cNvPr id="24583" name="Text Box 7"/>
          <p:cNvSpPr txBox="1">
            <a:spLocks noChangeArrowheads="1"/>
          </p:cNvSpPr>
          <p:nvPr/>
        </p:nvSpPr>
        <p:spPr bwMode="auto">
          <a:xfrm>
            <a:off x="7010400" y="3200400"/>
            <a:ext cx="1271588" cy="946150"/>
          </a:xfrm>
          <a:prstGeom prst="rect">
            <a:avLst/>
          </a:prstGeom>
          <a:noFill/>
          <a:ln w="9525">
            <a:noFill/>
            <a:miter lim="800000"/>
            <a:headEnd/>
            <a:tailEnd/>
          </a:ln>
        </p:spPr>
        <p:txBody>
          <a:bodyPr wrap="none">
            <a:spAutoFit/>
          </a:bodyPr>
          <a:lstStyle/>
          <a:p>
            <a:pPr eaLnBrk="0" hangingPunct="0"/>
            <a:r>
              <a:rPr lang="en-US" altLang="en-US" sz="2800" b="1">
                <a:solidFill>
                  <a:srgbClr val="FF0000"/>
                </a:solidFill>
                <a:latin typeface="Calibri" pitchFamily="34" charset="0"/>
              </a:rPr>
              <a:t>INDIV-</a:t>
            </a:r>
          </a:p>
          <a:p>
            <a:pPr eaLnBrk="0" hangingPunct="0"/>
            <a:r>
              <a:rPr lang="en-US" altLang="en-US" sz="2800" b="1">
                <a:solidFill>
                  <a:srgbClr val="FF0000"/>
                </a:solidFill>
                <a:latin typeface="Calibri" pitchFamily="34" charset="0"/>
              </a:rPr>
              <a:t>IDUAL</a:t>
            </a:r>
            <a:endParaRPr lang="en-US" altLang="en-US" sz="2800" b="1">
              <a:latin typeface="Calibri" pitchFamily="34" charset="0"/>
            </a:endParaRPr>
          </a:p>
        </p:txBody>
      </p:sp>
      <p:sp>
        <p:nvSpPr>
          <p:cNvPr id="24584" name="Text Box 8"/>
          <p:cNvSpPr txBox="1">
            <a:spLocks noChangeArrowheads="1"/>
          </p:cNvSpPr>
          <p:nvPr/>
        </p:nvSpPr>
        <p:spPr bwMode="auto">
          <a:xfrm>
            <a:off x="4419600" y="3429000"/>
            <a:ext cx="1487488" cy="519113"/>
          </a:xfrm>
          <a:prstGeom prst="rect">
            <a:avLst/>
          </a:prstGeom>
          <a:noFill/>
          <a:ln w="9525">
            <a:noFill/>
            <a:miter lim="800000"/>
            <a:headEnd/>
            <a:tailEnd/>
          </a:ln>
        </p:spPr>
        <p:txBody>
          <a:bodyPr wrap="none">
            <a:spAutoFit/>
          </a:bodyPr>
          <a:lstStyle/>
          <a:p>
            <a:pPr eaLnBrk="0" hangingPunct="0"/>
            <a:r>
              <a:rPr lang="en-US" altLang="en-US" sz="2800" b="1">
                <a:solidFill>
                  <a:schemeClr val="accent1"/>
                </a:solidFill>
                <a:latin typeface="Calibri" pitchFamily="34" charset="0"/>
              </a:rPr>
              <a:t>GROUP</a:t>
            </a:r>
          </a:p>
        </p:txBody>
      </p:sp>
      <p:sp>
        <p:nvSpPr>
          <p:cNvPr id="24585" name="Text Box 9"/>
          <p:cNvSpPr txBox="1">
            <a:spLocks noChangeArrowheads="1"/>
          </p:cNvSpPr>
          <p:nvPr/>
        </p:nvSpPr>
        <p:spPr bwMode="auto">
          <a:xfrm>
            <a:off x="304800" y="5029200"/>
            <a:ext cx="3657600" cy="1373188"/>
          </a:xfrm>
          <a:prstGeom prst="rect">
            <a:avLst/>
          </a:prstGeom>
          <a:noFill/>
          <a:ln w="9525">
            <a:noFill/>
            <a:miter lim="800000"/>
            <a:headEnd/>
            <a:tailEnd/>
          </a:ln>
        </p:spPr>
        <p:txBody>
          <a:bodyPr>
            <a:spAutoFit/>
          </a:bodyPr>
          <a:lstStyle/>
          <a:p>
            <a:pPr eaLnBrk="0" hangingPunct="0"/>
            <a:r>
              <a:rPr lang="en-US" altLang="en-US" sz="2800" b="1">
                <a:solidFill>
                  <a:srgbClr val="FF0000"/>
                </a:solidFill>
                <a:latin typeface="Calibri" pitchFamily="34" charset="0"/>
              </a:rPr>
              <a:t>JOHN ADAIR</a:t>
            </a:r>
          </a:p>
          <a:p>
            <a:pPr eaLnBrk="0" hangingPunct="0"/>
            <a:r>
              <a:rPr lang="en-US" altLang="en-US" sz="2800" b="1">
                <a:solidFill>
                  <a:srgbClr val="FF0000"/>
                </a:solidFill>
                <a:latin typeface="Calibri" pitchFamily="34" charset="0"/>
              </a:rPr>
              <a:t>ACTION-CENTRED LEADERSHIP</a:t>
            </a:r>
            <a:endParaRPr lang="en-US" altLang="en-US" sz="2800" b="1">
              <a:latin typeface="Calibri" pitchFamily="34" charset="0"/>
            </a:endParaRPr>
          </a:p>
        </p:txBody>
      </p:sp>
      <p:sp>
        <p:nvSpPr>
          <p:cNvPr id="24586" name="Text Box 10"/>
          <p:cNvSpPr txBox="1">
            <a:spLocks noChangeArrowheads="1"/>
          </p:cNvSpPr>
          <p:nvPr/>
        </p:nvSpPr>
        <p:spPr bwMode="auto">
          <a:xfrm>
            <a:off x="4114800" y="6019800"/>
            <a:ext cx="4689475" cy="457200"/>
          </a:xfrm>
          <a:prstGeom prst="rect">
            <a:avLst/>
          </a:prstGeom>
          <a:noFill/>
          <a:ln w="9525">
            <a:noFill/>
            <a:miter lim="800000"/>
            <a:headEnd/>
            <a:tailEnd/>
          </a:ln>
        </p:spPr>
        <p:txBody>
          <a:bodyPr wrap="none">
            <a:spAutoFit/>
          </a:bodyPr>
          <a:lstStyle/>
          <a:p>
            <a:pPr eaLnBrk="0" hangingPunct="0"/>
            <a:r>
              <a:rPr lang="en-US" altLang="en-US" sz="2400" b="1">
                <a:latin typeface="Calibri" pitchFamily="34" charset="0"/>
              </a:rPr>
              <a:t>THE FUNCTIONAL APPROACH</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Oval 2"/>
          <p:cNvSpPr>
            <a:spLocks noChangeArrowheads="1"/>
          </p:cNvSpPr>
          <p:nvPr/>
        </p:nvSpPr>
        <p:spPr bwMode="auto">
          <a:xfrm>
            <a:off x="3008313" y="1419225"/>
            <a:ext cx="3048000" cy="3048000"/>
          </a:xfrm>
          <a:prstGeom prst="ellipse">
            <a:avLst/>
          </a:prstGeom>
          <a:noFill/>
          <a:ln w="57150">
            <a:solidFill>
              <a:schemeClr val="accent2"/>
            </a:solidFill>
            <a:round/>
            <a:headEnd/>
            <a:tailEnd/>
          </a:ln>
        </p:spPr>
        <p:txBody>
          <a:bodyPr wrap="none" anchor="ctr"/>
          <a:lstStyle/>
          <a:p>
            <a:pPr algn="ctr" eaLnBrk="0" hangingPunct="0"/>
            <a:r>
              <a:rPr lang="en-GB" altLang="en-US" sz="3600" b="1">
                <a:solidFill>
                  <a:schemeClr val="accent2"/>
                </a:solidFill>
                <a:latin typeface="Calibri" pitchFamily="34" charset="0"/>
              </a:rPr>
              <a:t>TASK</a:t>
            </a:r>
            <a:endParaRPr lang="en-GB" altLang="en-US" sz="2400" b="1">
              <a:solidFill>
                <a:schemeClr val="accent2"/>
              </a:solidFill>
              <a:latin typeface="Calibri" pitchFamily="34" charset="0"/>
            </a:endParaRPr>
          </a:p>
        </p:txBody>
      </p:sp>
      <p:sp>
        <p:nvSpPr>
          <p:cNvPr id="25603" name="Oval 3"/>
          <p:cNvSpPr>
            <a:spLocks noChangeArrowheads="1"/>
          </p:cNvSpPr>
          <p:nvPr/>
        </p:nvSpPr>
        <p:spPr bwMode="auto">
          <a:xfrm>
            <a:off x="4191000" y="3048000"/>
            <a:ext cx="3048000" cy="3048000"/>
          </a:xfrm>
          <a:prstGeom prst="ellipse">
            <a:avLst/>
          </a:prstGeom>
          <a:noFill/>
          <a:ln w="57150">
            <a:solidFill>
              <a:schemeClr val="tx1"/>
            </a:solidFill>
            <a:round/>
            <a:headEnd/>
            <a:tailEnd/>
          </a:ln>
        </p:spPr>
        <p:txBody>
          <a:bodyPr wrap="none" anchor="ctr"/>
          <a:lstStyle/>
          <a:p>
            <a:pPr algn="ctr" eaLnBrk="0" hangingPunct="0"/>
            <a:endParaRPr lang="en-GB" altLang="en-US" sz="3600" b="1">
              <a:latin typeface="Calibri" pitchFamily="34" charset="0"/>
            </a:endParaRPr>
          </a:p>
          <a:p>
            <a:pPr algn="ctr" eaLnBrk="0" hangingPunct="0"/>
            <a:endParaRPr lang="en-GB" altLang="en-US" sz="3600" b="1">
              <a:latin typeface="Calibri" pitchFamily="34" charset="0"/>
            </a:endParaRPr>
          </a:p>
          <a:p>
            <a:pPr algn="ctr" eaLnBrk="0" hangingPunct="0"/>
            <a:r>
              <a:rPr lang="en-GB" altLang="en-US" sz="3600" b="1">
                <a:latin typeface="Calibri" pitchFamily="34" charset="0"/>
              </a:rPr>
              <a:t>INDIV-</a:t>
            </a:r>
          </a:p>
          <a:p>
            <a:pPr algn="ctr" eaLnBrk="0" hangingPunct="0"/>
            <a:r>
              <a:rPr lang="en-GB" altLang="en-US" sz="3600" b="1">
                <a:latin typeface="Calibri" pitchFamily="34" charset="0"/>
              </a:rPr>
              <a:t>IDUAL</a:t>
            </a:r>
            <a:endParaRPr lang="en-GB" altLang="en-US" sz="2400" b="1">
              <a:latin typeface="Calibri" pitchFamily="34" charset="0"/>
            </a:endParaRPr>
          </a:p>
        </p:txBody>
      </p:sp>
      <p:sp>
        <p:nvSpPr>
          <p:cNvPr id="25604" name="Oval 4"/>
          <p:cNvSpPr>
            <a:spLocks noChangeArrowheads="1"/>
          </p:cNvSpPr>
          <p:nvPr/>
        </p:nvSpPr>
        <p:spPr bwMode="auto">
          <a:xfrm>
            <a:off x="1752600" y="2971800"/>
            <a:ext cx="3048000" cy="3048000"/>
          </a:xfrm>
          <a:prstGeom prst="ellipse">
            <a:avLst/>
          </a:prstGeom>
          <a:noFill/>
          <a:ln w="57150">
            <a:solidFill>
              <a:srgbClr val="FF3300"/>
            </a:solidFill>
            <a:round/>
            <a:headEnd/>
            <a:tailEnd/>
          </a:ln>
        </p:spPr>
        <p:txBody>
          <a:bodyPr wrap="none" anchor="ctr"/>
          <a:lstStyle/>
          <a:p>
            <a:pPr algn="ctr" eaLnBrk="0" hangingPunct="0"/>
            <a:endParaRPr lang="en-GB" altLang="en-US" sz="3600" b="1">
              <a:latin typeface="Calibri" pitchFamily="34" charset="0"/>
            </a:endParaRPr>
          </a:p>
          <a:p>
            <a:pPr algn="ctr" eaLnBrk="0" hangingPunct="0"/>
            <a:r>
              <a:rPr lang="en-GB" altLang="en-US" sz="3600" b="1">
                <a:solidFill>
                  <a:srgbClr val="FF3300"/>
                </a:solidFill>
                <a:latin typeface="Calibri" pitchFamily="34" charset="0"/>
              </a:rPr>
              <a:t>TEAM</a:t>
            </a:r>
            <a:endParaRPr lang="en-GB" altLang="en-US" sz="2400" b="1">
              <a:solidFill>
                <a:srgbClr val="FF3300"/>
              </a:solidFill>
              <a:latin typeface="Calibri" pitchFamily="34" charset="0"/>
            </a:endParaRPr>
          </a:p>
        </p:txBody>
      </p:sp>
      <p:sp>
        <p:nvSpPr>
          <p:cNvPr id="25605" name="Text Box 5"/>
          <p:cNvSpPr txBox="1">
            <a:spLocks noChangeArrowheads="1"/>
          </p:cNvSpPr>
          <p:nvPr/>
        </p:nvSpPr>
        <p:spPr bwMode="auto">
          <a:xfrm>
            <a:off x="468313" y="188913"/>
            <a:ext cx="7488237" cy="1077912"/>
          </a:xfrm>
          <a:prstGeom prst="rect">
            <a:avLst/>
          </a:prstGeom>
          <a:noFill/>
          <a:ln w="9525">
            <a:noFill/>
            <a:miter lim="800000"/>
            <a:headEnd/>
            <a:tailEnd/>
          </a:ln>
        </p:spPr>
        <p:txBody>
          <a:bodyPr>
            <a:spAutoFit/>
          </a:bodyPr>
          <a:lstStyle/>
          <a:p>
            <a:pPr algn="ctr" eaLnBrk="0" hangingPunct="0"/>
            <a:r>
              <a:rPr lang="en-GB" altLang="en-US" sz="3200">
                <a:cs typeface="Arial" charset="0"/>
              </a:rPr>
              <a:t>What are the key functions for the leader-manager in each of the 3 areas?</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1187450" y="188913"/>
            <a:ext cx="7767638" cy="519112"/>
          </a:xfrm>
          <a:prstGeom prst="rect">
            <a:avLst/>
          </a:prstGeom>
          <a:noFill/>
          <a:ln w="9525">
            <a:noFill/>
            <a:miter lim="800000"/>
            <a:headEnd/>
            <a:tailEnd/>
          </a:ln>
        </p:spPr>
        <p:txBody>
          <a:bodyPr wrap="none">
            <a:spAutoFit/>
          </a:bodyPr>
          <a:lstStyle/>
          <a:p>
            <a:pPr eaLnBrk="0" hangingPunct="0"/>
            <a:r>
              <a:rPr lang="en-GB" altLang="en-US" sz="2800" b="1">
                <a:solidFill>
                  <a:srgbClr val="FF0000"/>
                </a:solidFill>
                <a:latin typeface="Calibri" pitchFamily="34" charset="0"/>
              </a:rPr>
              <a:t>BALANCING LEADERSHIP RESPONSIBILITY</a:t>
            </a:r>
          </a:p>
        </p:txBody>
      </p:sp>
      <p:grpSp>
        <p:nvGrpSpPr>
          <p:cNvPr id="26627" name="Group 3"/>
          <p:cNvGrpSpPr>
            <a:grpSpLocks/>
          </p:cNvGrpSpPr>
          <p:nvPr/>
        </p:nvGrpSpPr>
        <p:grpSpPr bwMode="auto">
          <a:xfrm>
            <a:off x="2014538" y="1233488"/>
            <a:ext cx="5110162" cy="5283200"/>
            <a:chOff x="1269" y="777"/>
            <a:chExt cx="3219" cy="3328"/>
          </a:xfrm>
        </p:grpSpPr>
        <p:sp>
          <p:nvSpPr>
            <p:cNvPr id="26643" name="Freeform 4"/>
            <p:cNvSpPr>
              <a:spLocks/>
            </p:cNvSpPr>
            <p:nvPr/>
          </p:nvSpPr>
          <p:spPr bwMode="auto">
            <a:xfrm>
              <a:off x="1269" y="777"/>
              <a:ext cx="3219" cy="461"/>
            </a:xfrm>
            <a:custGeom>
              <a:avLst/>
              <a:gdLst>
                <a:gd name="T0" fmla="*/ 0 w 3219"/>
                <a:gd name="T1" fmla="*/ 461 h 461"/>
                <a:gd name="T2" fmla="*/ 3219 w 3219"/>
                <a:gd name="T3" fmla="*/ 461 h 461"/>
                <a:gd name="T4" fmla="*/ 3219 w 3219"/>
                <a:gd name="T5" fmla="*/ 298 h 461"/>
                <a:gd name="T6" fmla="*/ 1756 w 3219"/>
                <a:gd name="T7" fmla="*/ 0 h 461"/>
                <a:gd name="T8" fmla="*/ 1517 w 3219"/>
                <a:gd name="T9" fmla="*/ 0 h 461"/>
                <a:gd name="T10" fmla="*/ 0 w 3219"/>
                <a:gd name="T11" fmla="*/ 271 h 461"/>
                <a:gd name="T12" fmla="*/ 0 w 3219"/>
                <a:gd name="T13" fmla="*/ 461 h 461"/>
                <a:gd name="T14" fmla="*/ 0 60000 65536"/>
                <a:gd name="T15" fmla="*/ 0 60000 65536"/>
                <a:gd name="T16" fmla="*/ 0 60000 65536"/>
                <a:gd name="T17" fmla="*/ 0 60000 65536"/>
                <a:gd name="T18" fmla="*/ 0 60000 65536"/>
                <a:gd name="T19" fmla="*/ 0 60000 65536"/>
                <a:gd name="T20" fmla="*/ 0 60000 65536"/>
                <a:gd name="T21" fmla="*/ 0 w 3219"/>
                <a:gd name="T22" fmla="*/ 0 h 461"/>
                <a:gd name="T23" fmla="*/ 3219 w 3219"/>
                <a:gd name="T24" fmla="*/ 461 h 46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19" h="461">
                  <a:moveTo>
                    <a:pt x="0" y="461"/>
                  </a:moveTo>
                  <a:lnTo>
                    <a:pt x="3219" y="461"/>
                  </a:lnTo>
                  <a:lnTo>
                    <a:pt x="3219" y="298"/>
                  </a:lnTo>
                  <a:lnTo>
                    <a:pt x="1756" y="0"/>
                  </a:lnTo>
                  <a:lnTo>
                    <a:pt x="1517" y="0"/>
                  </a:lnTo>
                  <a:lnTo>
                    <a:pt x="0" y="271"/>
                  </a:lnTo>
                  <a:lnTo>
                    <a:pt x="0" y="461"/>
                  </a:lnTo>
                  <a:close/>
                </a:path>
              </a:pathLst>
            </a:custGeom>
            <a:solidFill>
              <a:srgbClr val="000000"/>
            </a:solidFill>
            <a:ln w="9525">
              <a:noFill/>
              <a:round/>
              <a:headEnd/>
              <a:tailEnd/>
            </a:ln>
          </p:spPr>
          <p:txBody>
            <a:bodyPr/>
            <a:lstStyle/>
            <a:p>
              <a:endParaRPr lang="en-GB"/>
            </a:p>
          </p:txBody>
        </p:sp>
        <p:sp>
          <p:nvSpPr>
            <p:cNvPr id="26644" name="Oval 5"/>
            <p:cNvSpPr>
              <a:spLocks noChangeArrowheads="1"/>
            </p:cNvSpPr>
            <p:nvPr/>
          </p:nvSpPr>
          <p:spPr bwMode="auto">
            <a:xfrm>
              <a:off x="2772" y="912"/>
              <a:ext cx="215" cy="215"/>
            </a:xfrm>
            <a:prstGeom prst="ellipse">
              <a:avLst/>
            </a:prstGeom>
            <a:blipFill dpi="0" rotWithShape="0">
              <a:blip r:embed="rId3"/>
              <a:srcRect/>
              <a:tile tx="0" ty="0" sx="100000" sy="100000" flip="none" algn="tl"/>
            </a:blipFill>
            <a:ln w="19050">
              <a:solidFill>
                <a:srgbClr val="8080FF"/>
              </a:solidFill>
              <a:round/>
              <a:headEnd/>
              <a:tailEnd/>
            </a:ln>
          </p:spPr>
          <p:txBody>
            <a:bodyPr/>
            <a:lstStyle/>
            <a:p>
              <a:endParaRPr lang="en-GB" altLang="en-US">
                <a:latin typeface="Calibri" pitchFamily="34" charset="0"/>
              </a:endParaRPr>
            </a:p>
          </p:txBody>
        </p:sp>
        <p:sp>
          <p:nvSpPr>
            <p:cNvPr id="26645" name="Freeform 6"/>
            <p:cNvSpPr>
              <a:spLocks/>
            </p:cNvSpPr>
            <p:nvPr/>
          </p:nvSpPr>
          <p:spPr bwMode="auto">
            <a:xfrm>
              <a:off x="2079" y="1183"/>
              <a:ext cx="1589" cy="2922"/>
            </a:xfrm>
            <a:custGeom>
              <a:avLst/>
              <a:gdLst>
                <a:gd name="T0" fmla="*/ 795 w 1589"/>
                <a:gd name="T1" fmla="*/ 0 h 2922"/>
                <a:gd name="T2" fmla="*/ 1032 w 1589"/>
                <a:gd name="T3" fmla="*/ 1325 h 2922"/>
                <a:gd name="T4" fmla="*/ 1032 w 1589"/>
                <a:gd name="T5" fmla="*/ 2461 h 2922"/>
                <a:gd name="T6" fmla="*/ 1192 w 1589"/>
                <a:gd name="T7" fmla="*/ 2461 h 2922"/>
                <a:gd name="T8" fmla="*/ 1589 w 1589"/>
                <a:gd name="T9" fmla="*/ 2651 h 2922"/>
                <a:gd name="T10" fmla="*/ 1589 w 1589"/>
                <a:gd name="T11" fmla="*/ 2922 h 2922"/>
                <a:gd name="T12" fmla="*/ 0 w 1589"/>
                <a:gd name="T13" fmla="*/ 2922 h 2922"/>
                <a:gd name="T14" fmla="*/ 0 w 1589"/>
                <a:gd name="T15" fmla="*/ 2679 h 2922"/>
                <a:gd name="T16" fmla="*/ 318 w 1589"/>
                <a:gd name="T17" fmla="*/ 2489 h 2922"/>
                <a:gd name="T18" fmla="*/ 503 w 1589"/>
                <a:gd name="T19" fmla="*/ 2489 h 2922"/>
                <a:gd name="T20" fmla="*/ 503 w 1589"/>
                <a:gd name="T21" fmla="*/ 1325 h 2922"/>
                <a:gd name="T22" fmla="*/ 795 w 1589"/>
                <a:gd name="T23" fmla="*/ 0 h 29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89"/>
                <a:gd name="T37" fmla="*/ 0 h 2922"/>
                <a:gd name="T38" fmla="*/ 1589 w 1589"/>
                <a:gd name="T39" fmla="*/ 2922 h 292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89" h="2922">
                  <a:moveTo>
                    <a:pt x="795" y="0"/>
                  </a:moveTo>
                  <a:lnTo>
                    <a:pt x="1032" y="1325"/>
                  </a:lnTo>
                  <a:lnTo>
                    <a:pt x="1032" y="2461"/>
                  </a:lnTo>
                  <a:lnTo>
                    <a:pt x="1192" y="2461"/>
                  </a:lnTo>
                  <a:lnTo>
                    <a:pt x="1589" y="2651"/>
                  </a:lnTo>
                  <a:lnTo>
                    <a:pt x="1589" y="2922"/>
                  </a:lnTo>
                  <a:lnTo>
                    <a:pt x="0" y="2922"/>
                  </a:lnTo>
                  <a:lnTo>
                    <a:pt x="0" y="2679"/>
                  </a:lnTo>
                  <a:lnTo>
                    <a:pt x="318" y="2489"/>
                  </a:lnTo>
                  <a:lnTo>
                    <a:pt x="503" y="2489"/>
                  </a:lnTo>
                  <a:lnTo>
                    <a:pt x="503" y="1325"/>
                  </a:lnTo>
                  <a:lnTo>
                    <a:pt x="795" y="0"/>
                  </a:lnTo>
                  <a:close/>
                </a:path>
              </a:pathLst>
            </a:custGeom>
            <a:solidFill>
              <a:srgbClr val="000000"/>
            </a:solidFill>
            <a:ln w="19050">
              <a:solidFill>
                <a:srgbClr val="000000"/>
              </a:solidFill>
              <a:round/>
              <a:headEnd/>
              <a:tailEnd/>
            </a:ln>
          </p:spPr>
          <p:txBody>
            <a:bodyPr/>
            <a:lstStyle/>
            <a:p>
              <a:endParaRPr lang="en-GB"/>
            </a:p>
          </p:txBody>
        </p:sp>
      </p:grpSp>
      <p:grpSp>
        <p:nvGrpSpPr>
          <p:cNvPr id="26628" name="Group 7"/>
          <p:cNvGrpSpPr>
            <a:grpSpLocks/>
          </p:cNvGrpSpPr>
          <p:nvPr/>
        </p:nvGrpSpPr>
        <p:grpSpPr bwMode="auto">
          <a:xfrm>
            <a:off x="933450" y="1928813"/>
            <a:ext cx="2928938" cy="4106862"/>
            <a:chOff x="588" y="1215"/>
            <a:chExt cx="1845" cy="2587"/>
          </a:xfrm>
        </p:grpSpPr>
        <p:sp>
          <p:nvSpPr>
            <p:cNvPr id="26639" name="Line 8"/>
            <p:cNvSpPr>
              <a:spLocks noChangeShapeType="1"/>
            </p:cNvSpPr>
            <p:nvPr/>
          </p:nvSpPr>
          <p:spPr bwMode="auto">
            <a:xfrm>
              <a:off x="1534" y="1215"/>
              <a:ext cx="855" cy="1996"/>
            </a:xfrm>
            <a:prstGeom prst="line">
              <a:avLst/>
            </a:prstGeom>
            <a:noFill/>
            <a:ln w="19050">
              <a:solidFill>
                <a:srgbClr val="000000"/>
              </a:solidFill>
              <a:round/>
              <a:headEnd/>
              <a:tailEnd/>
            </a:ln>
          </p:spPr>
          <p:txBody>
            <a:bodyPr/>
            <a:lstStyle/>
            <a:p>
              <a:endParaRPr lang="en-GB"/>
            </a:p>
          </p:txBody>
        </p:sp>
        <p:sp>
          <p:nvSpPr>
            <p:cNvPr id="26640" name="Line 9"/>
            <p:cNvSpPr>
              <a:spLocks noChangeShapeType="1"/>
            </p:cNvSpPr>
            <p:nvPr/>
          </p:nvSpPr>
          <p:spPr bwMode="auto">
            <a:xfrm>
              <a:off x="1534" y="1215"/>
              <a:ext cx="1" cy="1972"/>
            </a:xfrm>
            <a:prstGeom prst="line">
              <a:avLst/>
            </a:prstGeom>
            <a:noFill/>
            <a:ln w="19050">
              <a:solidFill>
                <a:srgbClr val="000000"/>
              </a:solidFill>
              <a:round/>
              <a:headEnd/>
              <a:tailEnd/>
            </a:ln>
          </p:spPr>
          <p:txBody>
            <a:bodyPr/>
            <a:lstStyle/>
            <a:p>
              <a:endParaRPr lang="en-GB"/>
            </a:p>
          </p:txBody>
        </p:sp>
        <p:sp>
          <p:nvSpPr>
            <p:cNvPr id="26641" name="Line 10"/>
            <p:cNvSpPr>
              <a:spLocks noChangeShapeType="1"/>
            </p:cNvSpPr>
            <p:nvPr/>
          </p:nvSpPr>
          <p:spPr bwMode="auto">
            <a:xfrm flipH="1">
              <a:off x="658" y="1215"/>
              <a:ext cx="876" cy="1969"/>
            </a:xfrm>
            <a:prstGeom prst="line">
              <a:avLst/>
            </a:prstGeom>
            <a:noFill/>
            <a:ln w="19050">
              <a:solidFill>
                <a:srgbClr val="000000"/>
              </a:solidFill>
              <a:round/>
              <a:headEnd/>
              <a:tailEnd/>
            </a:ln>
          </p:spPr>
          <p:txBody>
            <a:bodyPr/>
            <a:lstStyle/>
            <a:p>
              <a:endParaRPr lang="en-GB"/>
            </a:p>
          </p:txBody>
        </p:sp>
        <p:sp>
          <p:nvSpPr>
            <p:cNvPr id="26642" name="Freeform 11"/>
            <p:cNvSpPr>
              <a:spLocks/>
            </p:cNvSpPr>
            <p:nvPr/>
          </p:nvSpPr>
          <p:spPr bwMode="auto">
            <a:xfrm>
              <a:off x="588" y="3179"/>
              <a:ext cx="1845" cy="623"/>
            </a:xfrm>
            <a:custGeom>
              <a:avLst/>
              <a:gdLst>
                <a:gd name="T0" fmla="*/ 9 w 1845"/>
                <a:gd name="T1" fmla="*/ 0 h 623"/>
                <a:gd name="T2" fmla="*/ 0 w 1845"/>
                <a:gd name="T3" fmla="*/ 66 h 623"/>
                <a:gd name="T4" fmla="*/ 9 w 1845"/>
                <a:gd name="T5" fmla="*/ 149 h 623"/>
                <a:gd name="T6" fmla="*/ 37 w 1845"/>
                <a:gd name="T7" fmla="*/ 233 h 623"/>
                <a:gd name="T8" fmla="*/ 87 w 1845"/>
                <a:gd name="T9" fmla="*/ 316 h 623"/>
                <a:gd name="T10" fmla="*/ 166 w 1845"/>
                <a:gd name="T11" fmla="*/ 391 h 623"/>
                <a:gd name="T12" fmla="*/ 262 w 1845"/>
                <a:gd name="T13" fmla="*/ 461 h 623"/>
                <a:gd name="T14" fmla="*/ 359 w 1845"/>
                <a:gd name="T15" fmla="*/ 508 h 623"/>
                <a:gd name="T16" fmla="*/ 441 w 1845"/>
                <a:gd name="T17" fmla="*/ 540 h 623"/>
                <a:gd name="T18" fmla="*/ 532 w 1845"/>
                <a:gd name="T19" fmla="*/ 572 h 623"/>
                <a:gd name="T20" fmla="*/ 620 w 1845"/>
                <a:gd name="T21" fmla="*/ 591 h 623"/>
                <a:gd name="T22" fmla="*/ 707 w 1845"/>
                <a:gd name="T23" fmla="*/ 605 h 623"/>
                <a:gd name="T24" fmla="*/ 789 w 1845"/>
                <a:gd name="T25" fmla="*/ 614 h 623"/>
                <a:gd name="T26" fmla="*/ 895 w 1845"/>
                <a:gd name="T27" fmla="*/ 623 h 623"/>
                <a:gd name="T28" fmla="*/ 996 w 1845"/>
                <a:gd name="T29" fmla="*/ 619 h 623"/>
                <a:gd name="T30" fmla="*/ 1093 w 1845"/>
                <a:gd name="T31" fmla="*/ 614 h 623"/>
                <a:gd name="T32" fmla="*/ 1207 w 1845"/>
                <a:gd name="T33" fmla="*/ 601 h 623"/>
                <a:gd name="T34" fmla="*/ 1291 w 1845"/>
                <a:gd name="T35" fmla="*/ 581 h 623"/>
                <a:gd name="T36" fmla="*/ 1382 w 1845"/>
                <a:gd name="T37" fmla="*/ 553 h 623"/>
                <a:gd name="T38" fmla="*/ 1468 w 1845"/>
                <a:gd name="T39" fmla="*/ 522 h 623"/>
                <a:gd name="T40" fmla="*/ 1529 w 1845"/>
                <a:gd name="T41" fmla="*/ 497 h 623"/>
                <a:gd name="T42" fmla="*/ 1593 w 1845"/>
                <a:gd name="T43" fmla="*/ 456 h 623"/>
                <a:gd name="T44" fmla="*/ 1643 w 1845"/>
                <a:gd name="T45" fmla="*/ 423 h 623"/>
                <a:gd name="T46" fmla="*/ 1698 w 1845"/>
                <a:gd name="T47" fmla="*/ 377 h 623"/>
                <a:gd name="T48" fmla="*/ 1750 w 1845"/>
                <a:gd name="T49" fmla="*/ 335 h 623"/>
                <a:gd name="T50" fmla="*/ 1782 w 1845"/>
                <a:gd name="T51" fmla="*/ 285 h 623"/>
                <a:gd name="T52" fmla="*/ 1814 w 1845"/>
                <a:gd name="T53" fmla="*/ 228 h 623"/>
                <a:gd name="T54" fmla="*/ 1836 w 1845"/>
                <a:gd name="T55" fmla="*/ 168 h 623"/>
                <a:gd name="T56" fmla="*/ 1845 w 1845"/>
                <a:gd name="T57" fmla="*/ 93 h 623"/>
                <a:gd name="T58" fmla="*/ 1841 w 1845"/>
                <a:gd name="T59" fmla="*/ 5 h 623"/>
                <a:gd name="T60" fmla="*/ 9 w 1845"/>
                <a:gd name="T61" fmla="*/ 0 h 62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845"/>
                <a:gd name="T94" fmla="*/ 0 h 623"/>
                <a:gd name="T95" fmla="*/ 1845 w 1845"/>
                <a:gd name="T96" fmla="*/ 623 h 623"/>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845" h="623">
                  <a:moveTo>
                    <a:pt x="9" y="0"/>
                  </a:moveTo>
                  <a:lnTo>
                    <a:pt x="0" y="66"/>
                  </a:lnTo>
                  <a:lnTo>
                    <a:pt x="9" y="149"/>
                  </a:lnTo>
                  <a:lnTo>
                    <a:pt x="37" y="233"/>
                  </a:lnTo>
                  <a:lnTo>
                    <a:pt x="87" y="316"/>
                  </a:lnTo>
                  <a:lnTo>
                    <a:pt x="166" y="391"/>
                  </a:lnTo>
                  <a:lnTo>
                    <a:pt x="262" y="461"/>
                  </a:lnTo>
                  <a:lnTo>
                    <a:pt x="359" y="508"/>
                  </a:lnTo>
                  <a:lnTo>
                    <a:pt x="441" y="540"/>
                  </a:lnTo>
                  <a:lnTo>
                    <a:pt x="532" y="572"/>
                  </a:lnTo>
                  <a:lnTo>
                    <a:pt x="620" y="591"/>
                  </a:lnTo>
                  <a:lnTo>
                    <a:pt x="707" y="605"/>
                  </a:lnTo>
                  <a:lnTo>
                    <a:pt x="789" y="614"/>
                  </a:lnTo>
                  <a:lnTo>
                    <a:pt x="895" y="623"/>
                  </a:lnTo>
                  <a:lnTo>
                    <a:pt x="996" y="619"/>
                  </a:lnTo>
                  <a:lnTo>
                    <a:pt x="1093" y="614"/>
                  </a:lnTo>
                  <a:lnTo>
                    <a:pt x="1207" y="601"/>
                  </a:lnTo>
                  <a:lnTo>
                    <a:pt x="1291" y="581"/>
                  </a:lnTo>
                  <a:lnTo>
                    <a:pt x="1382" y="553"/>
                  </a:lnTo>
                  <a:lnTo>
                    <a:pt x="1468" y="522"/>
                  </a:lnTo>
                  <a:lnTo>
                    <a:pt x="1529" y="497"/>
                  </a:lnTo>
                  <a:lnTo>
                    <a:pt x="1593" y="456"/>
                  </a:lnTo>
                  <a:lnTo>
                    <a:pt x="1643" y="423"/>
                  </a:lnTo>
                  <a:lnTo>
                    <a:pt x="1698" y="377"/>
                  </a:lnTo>
                  <a:lnTo>
                    <a:pt x="1750" y="335"/>
                  </a:lnTo>
                  <a:lnTo>
                    <a:pt x="1782" y="285"/>
                  </a:lnTo>
                  <a:lnTo>
                    <a:pt x="1814" y="228"/>
                  </a:lnTo>
                  <a:lnTo>
                    <a:pt x="1836" y="168"/>
                  </a:lnTo>
                  <a:lnTo>
                    <a:pt x="1845" y="93"/>
                  </a:lnTo>
                  <a:lnTo>
                    <a:pt x="1841" y="5"/>
                  </a:lnTo>
                  <a:lnTo>
                    <a:pt x="9" y="0"/>
                  </a:lnTo>
                  <a:close/>
                </a:path>
              </a:pathLst>
            </a:custGeom>
            <a:solidFill>
              <a:srgbClr val="000000"/>
            </a:solidFill>
            <a:ln w="9525">
              <a:noFill/>
              <a:round/>
              <a:headEnd/>
              <a:tailEnd/>
            </a:ln>
          </p:spPr>
          <p:txBody>
            <a:bodyPr/>
            <a:lstStyle/>
            <a:p>
              <a:endParaRPr lang="en-GB"/>
            </a:p>
          </p:txBody>
        </p:sp>
      </p:grpSp>
      <p:grpSp>
        <p:nvGrpSpPr>
          <p:cNvPr id="26629" name="Group 12"/>
          <p:cNvGrpSpPr>
            <a:grpSpLocks/>
          </p:cNvGrpSpPr>
          <p:nvPr/>
        </p:nvGrpSpPr>
        <p:grpSpPr bwMode="auto">
          <a:xfrm>
            <a:off x="5210175" y="1928813"/>
            <a:ext cx="2928938" cy="4106862"/>
            <a:chOff x="3282" y="1215"/>
            <a:chExt cx="1845" cy="2587"/>
          </a:xfrm>
        </p:grpSpPr>
        <p:sp>
          <p:nvSpPr>
            <p:cNvPr id="26635" name="Freeform 13"/>
            <p:cNvSpPr>
              <a:spLocks/>
            </p:cNvSpPr>
            <p:nvPr/>
          </p:nvSpPr>
          <p:spPr bwMode="auto">
            <a:xfrm>
              <a:off x="3282" y="3179"/>
              <a:ext cx="1845" cy="623"/>
            </a:xfrm>
            <a:custGeom>
              <a:avLst/>
              <a:gdLst>
                <a:gd name="T0" fmla="*/ 9 w 1845"/>
                <a:gd name="T1" fmla="*/ 0 h 623"/>
                <a:gd name="T2" fmla="*/ 0 w 1845"/>
                <a:gd name="T3" fmla="*/ 66 h 623"/>
                <a:gd name="T4" fmla="*/ 9 w 1845"/>
                <a:gd name="T5" fmla="*/ 149 h 623"/>
                <a:gd name="T6" fmla="*/ 36 w 1845"/>
                <a:gd name="T7" fmla="*/ 233 h 623"/>
                <a:gd name="T8" fmla="*/ 86 w 1845"/>
                <a:gd name="T9" fmla="*/ 316 h 623"/>
                <a:gd name="T10" fmla="*/ 165 w 1845"/>
                <a:gd name="T11" fmla="*/ 391 h 623"/>
                <a:gd name="T12" fmla="*/ 261 w 1845"/>
                <a:gd name="T13" fmla="*/ 461 h 623"/>
                <a:gd name="T14" fmla="*/ 358 w 1845"/>
                <a:gd name="T15" fmla="*/ 508 h 623"/>
                <a:gd name="T16" fmla="*/ 440 w 1845"/>
                <a:gd name="T17" fmla="*/ 540 h 623"/>
                <a:gd name="T18" fmla="*/ 532 w 1845"/>
                <a:gd name="T19" fmla="*/ 572 h 623"/>
                <a:gd name="T20" fmla="*/ 620 w 1845"/>
                <a:gd name="T21" fmla="*/ 591 h 623"/>
                <a:gd name="T22" fmla="*/ 706 w 1845"/>
                <a:gd name="T23" fmla="*/ 605 h 623"/>
                <a:gd name="T24" fmla="*/ 788 w 1845"/>
                <a:gd name="T25" fmla="*/ 614 h 623"/>
                <a:gd name="T26" fmla="*/ 895 w 1845"/>
                <a:gd name="T27" fmla="*/ 623 h 623"/>
                <a:gd name="T28" fmla="*/ 995 w 1845"/>
                <a:gd name="T29" fmla="*/ 619 h 623"/>
                <a:gd name="T30" fmla="*/ 1092 w 1845"/>
                <a:gd name="T31" fmla="*/ 614 h 623"/>
                <a:gd name="T32" fmla="*/ 1206 w 1845"/>
                <a:gd name="T33" fmla="*/ 601 h 623"/>
                <a:gd name="T34" fmla="*/ 1290 w 1845"/>
                <a:gd name="T35" fmla="*/ 581 h 623"/>
                <a:gd name="T36" fmla="*/ 1381 w 1845"/>
                <a:gd name="T37" fmla="*/ 553 h 623"/>
                <a:gd name="T38" fmla="*/ 1468 w 1845"/>
                <a:gd name="T39" fmla="*/ 522 h 623"/>
                <a:gd name="T40" fmla="*/ 1529 w 1845"/>
                <a:gd name="T41" fmla="*/ 497 h 623"/>
                <a:gd name="T42" fmla="*/ 1593 w 1845"/>
                <a:gd name="T43" fmla="*/ 456 h 623"/>
                <a:gd name="T44" fmla="*/ 1643 w 1845"/>
                <a:gd name="T45" fmla="*/ 423 h 623"/>
                <a:gd name="T46" fmla="*/ 1697 w 1845"/>
                <a:gd name="T47" fmla="*/ 377 h 623"/>
                <a:gd name="T48" fmla="*/ 1749 w 1845"/>
                <a:gd name="T49" fmla="*/ 335 h 623"/>
                <a:gd name="T50" fmla="*/ 1781 w 1845"/>
                <a:gd name="T51" fmla="*/ 285 h 623"/>
                <a:gd name="T52" fmla="*/ 1813 w 1845"/>
                <a:gd name="T53" fmla="*/ 228 h 623"/>
                <a:gd name="T54" fmla="*/ 1836 w 1845"/>
                <a:gd name="T55" fmla="*/ 168 h 623"/>
                <a:gd name="T56" fmla="*/ 1845 w 1845"/>
                <a:gd name="T57" fmla="*/ 93 h 623"/>
                <a:gd name="T58" fmla="*/ 1840 w 1845"/>
                <a:gd name="T59" fmla="*/ 5 h 623"/>
                <a:gd name="T60" fmla="*/ 9 w 1845"/>
                <a:gd name="T61" fmla="*/ 0 h 62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845"/>
                <a:gd name="T94" fmla="*/ 0 h 623"/>
                <a:gd name="T95" fmla="*/ 1845 w 1845"/>
                <a:gd name="T96" fmla="*/ 623 h 623"/>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845" h="623">
                  <a:moveTo>
                    <a:pt x="9" y="0"/>
                  </a:moveTo>
                  <a:lnTo>
                    <a:pt x="0" y="66"/>
                  </a:lnTo>
                  <a:lnTo>
                    <a:pt x="9" y="149"/>
                  </a:lnTo>
                  <a:lnTo>
                    <a:pt x="36" y="233"/>
                  </a:lnTo>
                  <a:lnTo>
                    <a:pt x="86" y="316"/>
                  </a:lnTo>
                  <a:lnTo>
                    <a:pt x="165" y="391"/>
                  </a:lnTo>
                  <a:lnTo>
                    <a:pt x="261" y="461"/>
                  </a:lnTo>
                  <a:lnTo>
                    <a:pt x="358" y="508"/>
                  </a:lnTo>
                  <a:lnTo>
                    <a:pt x="440" y="540"/>
                  </a:lnTo>
                  <a:lnTo>
                    <a:pt x="532" y="572"/>
                  </a:lnTo>
                  <a:lnTo>
                    <a:pt x="620" y="591"/>
                  </a:lnTo>
                  <a:lnTo>
                    <a:pt x="706" y="605"/>
                  </a:lnTo>
                  <a:lnTo>
                    <a:pt x="788" y="614"/>
                  </a:lnTo>
                  <a:lnTo>
                    <a:pt x="895" y="623"/>
                  </a:lnTo>
                  <a:lnTo>
                    <a:pt x="995" y="619"/>
                  </a:lnTo>
                  <a:lnTo>
                    <a:pt x="1092" y="614"/>
                  </a:lnTo>
                  <a:lnTo>
                    <a:pt x="1206" y="601"/>
                  </a:lnTo>
                  <a:lnTo>
                    <a:pt x="1290" y="581"/>
                  </a:lnTo>
                  <a:lnTo>
                    <a:pt x="1381" y="553"/>
                  </a:lnTo>
                  <a:lnTo>
                    <a:pt x="1468" y="522"/>
                  </a:lnTo>
                  <a:lnTo>
                    <a:pt x="1529" y="497"/>
                  </a:lnTo>
                  <a:lnTo>
                    <a:pt x="1593" y="456"/>
                  </a:lnTo>
                  <a:lnTo>
                    <a:pt x="1643" y="423"/>
                  </a:lnTo>
                  <a:lnTo>
                    <a:pt x="1697" y="377"/>
                  </a:lnTo>
                  <a:lnTo>
                    <a:pt x="1749" y="335"/>
                  </a:lnTo>
                  <a:lnTo>
                    <a:pt x="1781" y="285"/>
                  </a:lnTo>
                  <a:lnTo>
                    <a:pt x="1813" y="228"/>
                  </a:lnTo>
                  <a:lnTo>
                    <a:pt x="1836" y="168"/>
                  </a:lnTo>
                  <a:lnTo>
                    <a:pt x="1845" y="93"/>
                  </a:lnTo>
                  <a:lnTo>
                    <a:pt x="1840" y="5"/>
                  </a:lnTo>
                  <a:lnTo>
                    <a:pt x="9" y="0"/>
                  </a:lnTo>
                  <a:close/>
                </a:path>
              </a:pathLst>
            </a:custGeom>
            <a:solidFill>
              <a:srgbClr val="000000"/>
            </a:solidFill>
            <a:ln w="9525">
              <a:noFill/>
              <a:round/>
              <a:headEnd/>
              <a:tailEnd/>
            </a:ln>
          </p:spPr>
          <p:txBody>
            <a:bodyPr/>
            <a:lstStyle/>
            <a:p>
              <a:endParaRPr lang="en-GB"/>
            </a:p>
          </p:txBody>
        </p:sp>
        <p:sp>
          <p:nvSpPr>
            <p:cNvPr id="26636" name="Line 14"/>
            <p:cNvSpPr>
              <a:spLocks noChangeShapeType="1"/>
            </p:cNvSpPr>
            <p:nvPr/>
          </p:nvSpPr>
          <p:spPr bwMode="auto">
            <a:xfrm>
              <a:off x="4233" y="1215"/>
              <a:ext cx="856" cy="1996"/>
            </a:xfrm>
            <a:prstGeom prst="line">
              <a:avLst/>
            </a:prstGeom>
            <a:noFill/>
            <a:ln w="19050">
              <a:solidFill>
                <a:srgbClr val="000000"/>
              </a:solidFill>
              <a:round/>
              <a:headEnd/>
              <a:tailEnd/>
            </a:ln>
          </p:spPr>
          <p:txBody>
            <a:bodyPr/>
            <a:lstStyle/>
            <a:p>
              <a:endParaRPr lang="en-GB"/>
            </a:p>
          </p:txBody>
        </p:sp>
        <p:sp>
          <p:nvSpPr>
            <p:cNvPr id="26637" name="Line 15"/>
            <p:cNvSpPr>
              <a:spLocks noChangeShapeType="1"/>
            </p:cNvSpPr>
            <p:nvPr/>
          </p:nvSpPr>
          <p:spPr bwMode="auto">
            <a:xfrm>
              <a:off x="4233" y="1215"/>
              <a:ext cx="1" cy="1972"/>
            </a:xfrm>
            <a:prstGeom prst="line">
              <a:avLst/>
            </a:prstGeom>
            <a:noFill/>
            <a:ln w="19050">
              <a:solidFill>
                <a:srgbClr val="000000"/>
              </a:solidFill>
              <a:round/>
              <a:headEnd/>
              <a:tailEnd/>
            </a:ln>
          </p:spPr>
          <p:txBody>
            <a:bodyPr/>
            <a:lstStyle/>
            <a:p>
              <a:endParaRPr lang="en-GB"/>
            </a:p>
          </p:txBody>
        </p:sp>
        <p:sp>
          <p:nvSpPr>
            <p:cNvPr id="26638" name="Line 16"/>
            <p:cNvSpPr>
              <a:spLocks noChangeShapeType="1"/>
            </p:cNvSpPr>
            <p:nvPr/>
          </p:nvSpPr>
          <p:spPr bwMode="auto">
            <a:xfrm flipH="1">
              <a:off x="3358" y="1215"/>
              <a:ext cx="875" cy="1969"/>
            </a:xfrm>
            <a:prstGeom prst="line">
              <a:avLst/>
            </a:prstGeom>
            <a:noFill/>
            <a:ln w="19050">
              <a:solidFill>
                <a:srgbClr val="000000"/>
              </a:solidFill>
              <a:round/>
              <a:headEnd/>
              <a:tailEnd/>
            </a:ln>
          </p:spPr>
          <p:txBody>
            <a:bodyPr/>
            <a:lstStyle/>
            <a:p>
              <a:endParaRPr lang="en-GB"/>
            </a:p>
          </p:txBody>
        </p:sp>
      </p:grpSp>
      <p:sp>
        <p:nvSpPr>
          <p:cNvPr id="25617" name="Text Box 17"/>
          <p:cNvSpPr txBox="1">
            <a:spLocks noChangeArrowheads="1"/>
          </p:cNvSpPr>
          <p:nvPr/>
        </p:nvSpPr>
        <p:spPr bwMode="auto">
          <a:xfrm>
            <a:off x="1343025" y="5154613"/>
            <a:ext cx="1790700" cy="701675"/>
          </a:xfrm>
          <a:prstGeom prst="rect">
            <a:avLst/>
          </a:prstGeom>
          <a:noFill/>
          <a:ln w="9525">
            <a:noFill/>
            <a:miter lim="800000"/>
            <a:headEnd/>
            <a:tailEnd/>
          </a:ln>
        </p:spPr>
        <p:txBody>
          <a:bodyPr wrap="none">
            <a:spAutoFit/>
          </a:bodyPr>
          <a:lstStyle/>
          <a:p>
            <a:pPr eaLnBrk="0" hangingPunct="0"/>
            <a:r>
              <a:rPr lang="en-GB" altLang="en-US" sz="3200" b="1">
                <a:solidFill>
                  <a:schemeClr val="bg1"/>
                </a:solidFill>
                <a:latin typeface="Calibri" pitchFamily="34" charset="0"/>
              </a:rPr>
              <a:t>  </a:t>
            </a:r>
            <a:r>
              <a:rPr lang="en-GB" altLang="en-US" sz="4000" b="1">
                <a:solidFill>
                  <a:schemeClr val="bg1"/>
                </a:solidFill>
                <a:latin typeface="Calibri" pitchFamily="34" charset="0"/>
              </a:rPr>
              <a:t>TASK</a:t>
            </a:r>
            <a:endParaRPr lang="en-GB" altLang="en-US" sz="3600" b="1">
              <a:solidFill>
                <a:schemeClr val="bg1"/>
              </a:solidFill>
              <a:latin typeface="Calibri" pitchFamily="34" charset="0"/>
            </a:endParaRPr>
          </a:p>
        </p:txBody>
      </p:sp>
      <p:sp>
        <p:nvSpPr>
          <p:cNvPr id="25618" name="Text Box 18"/>
          <p:cNvSpPr txBox="1">
            <a:spLocks noChangeArrowheads="1"/>
          </p:cNvSpPr>
          <p:nvPr/>
        </p:nvSpPr>
        <p:spPr bwMode="auto">
          <a:xfrm>
            <a:off x="5575300" y="5105400"/>
            <a:ext cx="2241550" cy="701675"/>
          </a:xfrm>
          <a:prstGeom prst="rect">
            <a:avLst/>
          </a:prstGeom>
          <a:noFill/>
          <a:ln w="9525">
            <a:noFill/>
            <a:miter lim="800000"/>
            <a:headEnd/>
            <a:tailEnd/>
          </a:ln>
        </p:spPr>
        <p:txBody>
          <a:bodyPr wrap="none">
            <a:spAutoFit/>
          </a:bodyPr>
          <a:lstStyle/>
          <a:p>
            <a:pPr eaLnBrk="0" hangingPunct="0"/>
            <a:r>
              <a:rPr lang="en-GB" altLang="en-US" sz="4000" b="1">
                <a:solidFill>
                  <a:schemeClr val="bg1"/>
                </a:solidFill>
                <a:latin typeface="Calibri" pitchFamily="34" charset="0"/>
              </a:rPr>
              <a:t>PEOPLE</a:t>
            </a:r>
          </a:p>
        </p:txBody>
      </p:sp>
      <p:sp>
        <p:nvSpPr>
          <p:cNvPr id="26632" name="Line 19"/>
          <p:cNvSpPr>
            <a:spLocks noChangeShapeType="1"/>
          </p:cNvSpPr>
          <p:nvPr/>
        </p:nvSpPr>
        <p:spPr bwMode="auto">
          <a:xfrm flipH="1">
            <a:off x="990600" y="1981200"/>
            <a:ext cx="1447800" cy="3124200"/>
          </a:xfrm>
          <a:prstGeom prst="line">
            <a:avLst/>
          </a:prstGeom>
          <a:noFill/>
          <a:ln w="9525">
            <a:solidFill>
              <a:schemeClr val="tx1"/>
            </a:solidFill>
            <a:round/>
            <a:headEnd/>
            <a:tailEnd/>
          </a:ln>
        </p:spPr>
        <p:txBody>
          <a:bodyPr wrap="none" anchor="ctr"/>
          <a:lstStyle/>
          <a:p>
            <a:endParaRPr lang="en-GB"/>
          </a:p>
        </p:txBody>
      </p:sp>
      <p:sp>
        <p:nvSpPr>
          <p:cNvPr id="26633" name="TextBox 19"/>
          <p:cNvSpPr txBox="1">
            <a:spLocks noChangeArrowheads="1"/>
          </p:cNvSpPr>
          <p:nvPr/>
        </p:nvSpPr>
        <p:spPr bwMode="auto">
          <a:xfrm>
            <a:off x="685800" y="6096000"/>
            <a:ext cx="2514600" cy="584200"/>
          </a:xfrm>
          <a:prstGeom prst="rect">
            <a:avLst/>
          </a:prstGeom>
          <a:noFill/>
          <a:ln w="9525">
            <a:noFill/>
            <a:miter lim="800000"/>
            <a:headEnd/>
            <a:tailEnd/>
          </a:ln>
        </p:spPr>
        <p:txBody>
          <a:bodyPr>
            <a:spAutoFit/>
          </a:bodyPr>
          <a:lstStyle/>
          <a:p>
            <a:pPr algn="ctr"/>
            <a:r>
              <a:rPr lang="en-GB" altLang="en-US" sz="3200">
                <a:solidFill>
                  <a:srgbClr val="FF0000"/>
                </a:solidFill>
                <a:cs typeface="Arial" charset="0"/>
              </a:rPr>
              <a:t>processes</a:t>
            </a:r>
          </a:p>
        </p:txBody>
      </p:sp>
      <p:sp>
        <p:nvSpPr>
          <p:cNvPr id="26634" name="TextBox 20"/>
          <p:cNvSpPr txBox="1">
            <a:spLocks noChangeArrowheads="1"/>
          </p:cNvSpPr>
          <p:nvPr/>
        </p:nvSpPr>
        <p:spPr bwMode="auto">
          <a:xfrm>
            <a:off x="5943600" y="6096000"/>
            <a:ext cx="2514600" cy="584200"/>
          </a:xfrm>
          <a:prstGeom prst="rect">
            <a:avLst/>
          </a:prstGeom>
          <a:noFill/>
          <a:ln w="9525">
            <a:noFill/>
            <a:miter lim="800000"/>
            <a:headEnd/>
            <a:tailEnd/>
          </a:ln>
        </p:spPr>
        <p:txBody>
          <a:bodyPr>
            <a:spAutoFit/>
          </a:bodyPr>
          <a:lstStyle/>
          <a:p>
            <a:pPr algn="ctr"/>
            <a:r>
              <a:rPr lang="en-GB" altLang="en-US" sz="3200">
                <a:solidFill>
                  <a:srgbClr val="FF0000"/>
                </a:solidFill>
                <a:cs typeface="Arial" charset="0"/>
              </a:rPr>
              <a:t>relationships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561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56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17" grpId="0" autoUpdateAnimBg="0"/>
      <p:bldP spid="25618"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11250" y="955675"/>
            <a:ext cx="6269038" cy="585788"/>
          </a:xfrm>
          <a:prstGeom prst="rect">
            <a:avLst/>
          </a:prstGeom>
          <a:solidFill>
            <a:schemeClr val="tx2">
              <a:lumMod val="20000"/>
              <a:lumOff val="80000"/>
            </a:schemeClr>
          </a:solidFill>
          <a:ln w="12700">
            <a:solidFill>
              <a:schemeClr val="tx1"/>
            </a:solidFill>
          </a:ln>
        </p:spPr>
        <p:txBody>
          <a:bodyPr>
            <a:spAutoFit/>
          </a:bodyPr>
          <a:lstStyle/>
          <a:p>
            <a:pPr fontAlgn="auto">
              <a:spcBef>
                <a:spcPts val="0"/>
              </a:spcBef>
              <a:spcAft>
                <a:spcPts val="0"/>
              </a:spcAft>
              <a:defRPr/>
            </a:pPr>
            <a:r>
              <a:rPr lang="en-GB" sz="3200" dirty="0">
                <a:latin typeface="+mn-lt"/>
              </a:rPr>
              <a:t>Task                                           Person</a:t>
            </a:r>
          </a:p>
        </p:txBody>
      </p:sp>
      <p:cxnSp>
        <p:nvCxnSpPr>
          <p:cNvPr id="10" name="Straight Arrow Connector 9"/>
          <p:cNvCxnSpPr/>
          <p:nvPr/>
        </p:nvCxnSpPr>
        <p:spPr>
          <a:xfrm>
            <a:off x="1995488" y="1255713"/>
            <a:ext cx="3656012" cy="0"/>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096963" y="1773238"/>
            <a:ext cx="6283325" cy="584200"/>
          </a:xfrm>
          <a:prstGeom prst="rect">
            <a:avLst/>
          </a:prstGeom>
          <a:solidFill>
            <a:schemeClr val="bg1">
              <a:lumMod val="85000"/>
            </a:schemeClr>
          </a:solidFill>
          <a:ln w="12700">
            <a:solidFill>
              <a:schemeClr val="tx1"/>
            </a:solidFill>
          </a:ln>
        </p:spPr>
        <p:txBody>
          <a:bodyPr>
            <a:spAutoFit/>
          </a:bodyPr>
          <a:lstStyle/>
          <a:p>
            <a:pPr fontAlgn="auto">
              <a:spcBef>
                <a:spcPts val="0"/>
              </a:spcBef>
              <a:spcAft>
                <a:spcPts val="0"/>
              </a:spcAft>
              <a:defRPr/>
            </a:pPr>
            <a:r>
              <a:rPr lang="en-GB" sz="3200" dirty="0">
                <a:latin typeface="+mn-lt"/>
              </a:rPr>
              <a:t>Flexible                                 Dogmatic                   </a:t>
            </a:r>
          </a:p>
        </p:txBody>
      </p:sp>
      <p:sp>
        <p:nvSpPr>
          <p:cNvPr id="13" name="TextBox 12"/>
          <p:cNvSpPr txBox="1"/>
          <p:nvPr/>
        </p:nvSpPr>
        <p:spPr>
          <a:xfrm>
            <a:off x="1096963" y="2684463"/>
            <a:ext cx="6283325" cy="585787"/>
          </a:xfrm>
          <a:prstGeom prst="rect">
            <a:avLst/>
          </a:prstGeom>
          <a:solidFill>
            <a:schemeClr val="accent2">
              <a:lumMod val="20000"/>
              <a:lumOff val="80000"/>
            </a:schemeClr>
          </a:solidFill>
          <a:ln w="12700">
            <a:solidFill>
              <a:schemeClr val="tx1"/>
            </a:solidFill>
          </a:ln>
        </p:spPr>
        <p:txBody>
          <a:bodyPr>
            <a:spAutoFit/>
          </a:bodyPr>
          <a:lstStyle/>
          <a:p>
            <a:pPr fontAlgn="auto">
              <a:spcBef>
                <a:spcPts val="0"/>
              </a:spcBef>
              <a:spcAft>
                <a:spcPts val="0"/>
              </a:spcAft>
              <a:defRPr/>
            </a:pPr>
            <a:r>
              <a:rPr lang="en-GB" sz="3200" dirty="0">
                <a:latin typeface="+mn-lt"/>
              </a:rPr>
              <a:t>De-centralised                   Centralised</a:t>
            </a:r>
          </a:p>
        </p:txBody>
      </p:sp>
      <p:sp>
        <p:nvSpPr>
          <p:cNvPr id="14" name="TextBox 13"/>
          <p:cNvSpPr txBox="1"/>
          <p:nvPr/>
        </p:nvSpPr>
        <p:spPr>
          <a:xfrm>
            <a:off x="1111250" y="4365625"/>
            <a:ext cx="6269038" cy="584200"/>
          </a:xfrm>
          <a:prstGeom prst="rect">
            <a:avLst/>
          </a:prstGeom>
          <a:solidFill>
            <a:schemeClr val="accent3">
              <a:lumMod val="40000"/>
              <a:lumOff val="60000"/>
            </a:schemeClr>
          </a:solidFill>
          <a:ln w="12700">
            <a:solidFill>
              <a:schemeClr val="tx1"/>
            </a:solidFill>
          </a:ln>
        </p:spPr>
        <p:txBody>
          <a:bodyPr>
            <a:spAutoFit/>
          </a:bodyPr>
          <a:lstStyle/>
          <a:p>
            <a:pPr fontAlgn="auto">
              <a:spcBef>
                <a:spcPts val="0"/>
              </a:spcBef>
              <a:spcAft>
                <a:spcPts val="0"/>
              </a:spcAft>
              <a:defRPr/>
            </a:pPr>
            <a:r>
              <a:rPr lang="en-GB" sz="3200" dirty="0">
                <a:latin typeface="+mn-lt"/>
              </a:rPr>
              <a:t>Means                                    The End    </a:t>
            </a:r>
          </a:p>
        </p:txBody>
      </p:sp>
      <p:sp>
        <p:nvSpPr>
          <p:cNvPr id="15" name="TextBox 14"/>
          <p:cNvSpPr txBox="1"/>
          <p:nvPr/>
        </p:nvSpPr>
        <p:spPr>
          <a:xfrm>
            <a:off x="1096963" y="3500438"/>
            <a:ext cx="6283325" cy="585787"/>
          </a:xfrm>
          <a:prstGeom prst="rect">
            <a:avLst/>
          </a:prstGeom>
          <a:solidFill>
            <a:schemeClr val="accent4">
              <a:lumMod val="40000"/>
              <a:lumOff val="60000"/>
            </a:schemeClr>
          </a:solidFill>
          <a:ln w="12700">
            <a:solidFill>
              <a:schemeClr val="tx1"/>
            </a:solidFill>
          </a:ln>
        </p:spPr>
        <p:txBody>
          <a:bodyPr>
            <a:spAutoFit/>
          </a:bodyPr>
          <a:lstStyle/>
          <a:p>
            <a:pPr fontAlgn="auto">
              <a:spcBef>
                <a:spcPts val="0"/>
              </a:spcBef>
              <a:spcAft>
                <a:spcPts val="0"/>
              </a:spcAft>
              <a:defRPr/>
            </a:pPr>
            <a:r>
              <a:rPr lang="en-GB" sz="3200" dirty="0">
                <a:latin typeface="+mn-lt"/>
              </a:rPr>
              <a:t>Reward                              Punishment</a:t>
            </a:r>
          </a:p>
        </p:txBody>
      </p:sp>
      <p:sp>
        <p:nvSpPr>
          <p:cNvPr id="16" name="TextBox 15"/>
          <p:cNvSpPr txBox="1"/>
          <p:nvPr/>
        </p:nvSpPr>
        <p:spPr>
          <a:xfrm>
            <a:off x="1111250" y="5273675"/>
            <a:ext cx="6269038" cy="585788"/>
          </a:xfrm>
          <a:prstGeom prst="rect">
            <a:avLst/>
          </a:prstGeom>
          <a:solidFill>
            <a:schemeClr val="accent6">
              <a:lumMod val="40000"/>
              <a:lumOff val="60000"/>
            </a:schemeClr>
          </a:solidFill>
          <a:ln w="12700">
            <a:solidFill>
              <a:schemeClr val="tx1"/>
            </a:solidFill>
          </a:ln>
        </p:spPr>
        <p:txBody>
          <a:bodyPr>
            <a:spAutoFit/>
          </a:bodyPr>
          <a:lstStyle/>
          <a:p>
            <a:pPr fontAlgn="auto">
              <a:spcBef>
                <a:spcPts val="0"/>
              </a:spcBef>
              <a:spcAft>
                <a:spcPts val="0"/>
              </a:spcAft>
              <a:defRPr/>
            </a:pPr>
            <a:r>
              <a:rPr lang="en-GB" sz="3200" dirty="0">
                <a:latin typeface="+mn-lt"/>
              </a:rPr>
              <a:t>Structured                               Organic</a:t>
            </a:r>
          </a:p>
        </p:txBody>
      </p:sp>
      <p:cxnSp>
        <p:nvCxnSpPr>
          <p:cNvPr id="18" name="Straight Arrow Connector 17"/>
          <p:cNvCxnSpPr/>
          <p:nvPr/>
        </p:nvCxnSpPr>
        <p:spPr>
          <a:xfrm flipV="1">
            <a:off x="2627313" y="2065338"/>
            <a:ext cx="2808287" cy="0"/>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3632200" y="2992438"/>
            <a:ext cx="1531938" cy="0"/>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2627313" y="3790950"/>
            <a:ext cx="2305050" cy="0"/>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2484438" y="4673600"/>
            <a:ext cx="3009900" cy="0"/>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V="1">
            <a:off x="3024188" y="5565775"/>
            <a:ext cx="2627312" cy="36513"/>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sp>
        <p:nvSpPr>
          <p:cNvPr id="27662" name="TextBox 25"/>
          <p:cNvSpPr txBox="1">
            <a:spLocks noChangeArrowheads="1"/>
          </p:cNvSpPr>
          <p:nvPr/>
        </p:nvSpPr>
        <p:spPr bwMode="auto">
          <a:xfrm>
            <a:off x="1403350" y="155575"/>
            <a:ext cx="5472113" cy="523875"/>
          </a:xfrm>
          <a:prstGeom prst="rect">
            <a:avLst/>
          </a:prstGeom>
          <a:noFill/>
          <a:ln w="9525">
            <a:noFill/>
            <a:miter lim="800000"/>
            <a:headEnd/>
            <a:tailEnd/>
          </a:ln>
        </p:spPr>
        <p:txBody>
          <a:bodyPr>
            <a:spAutoFit/>
          </a:bodyPr>
          <a:lstStyle/>
          <a:p>
            <a:r>
              <a:rPr lang="en-GB" altLang="en-US" sz="2800">
                <a:solidFill>
                  <a:srgbClr val="FF0000"/>
                </a:solidFill>
                <a:latin typeface="Calibri" pitchFamily="34" charset="0"/>
              </a:rPr>
              <a:t>6 Specific Scales  - Leadership Styles</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11250" y="955675"/>
            <a:ext cx="6269038" cy="585788"/>
          </a:xfrm>
          <a:prstGeom prst="rect">
            <a:avLst/>
          </a:prstGeom>
          <a:solidFill>
            <a:schemeClr val="tx2">
              <a:lumMod val="20000"/>
              <a:lumOff val="80000"/>
            </a:schemeClr>
          </a:solidFill>
          <a:ln w="12700">
            <a:solidFill>
              <a:schemeClr val="tx1"/>
            </a:solidFill>
          </a:ln>
        </p:spPr>
        <p:txBody>
          <a:bodyPr>
            <a:spAutoFit/>
          </a:bodyPr>
          <a:lstStyle/>
          <a:p>
            <a:pPr fontAlgn="auto">
              <a:spcBef>
                <a:spcPts val="0"/>
              </a:spcBef>
              <a:spcAft>
                <a:spcPts val="0"/>
              </a:spcAft>
              <a:defRPr/>
            </a:pPr>
            <a:r>
              <a:rPr lang="en-GB" sz="3200" dirty="0">
                <a:latin typeface="+mn-lt"/>
              </a:rPr>
              <a:t>Task                                           Person</a:t>
            </a:r>
          </a:p>
        </p:txBody>
      </p:sp>
      <p:cxnSp>
        <p:nvCxnSpPr>
          <p:cNvPr id="5" name="Straight Arrow Connector 4"/>
          <p:cNvCxnSpPr/>
          <p:nvPr/>
        </p:nvCxnSpPr>
        <p:spPr>
          <a:xfrm>
            <a:off x="2109788" y="1341438"/>
            <a:ext cx="3656012" cy="0"/>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187450" y="2133600"/>
            <a:ext cx="6337300" cy="3108325"/>
          </a:xfrm>
          <a:prstGeom prst="rect">
            <a:avLst/>
          </a:prstGeom>
          <a:noFill/>
        </p:spPr>
        <p:txBody>
          <a:bodyPr>
            <a:spAutoFit/>
          </a:bodyPr>
          <a:lstStyle/>
          <a:p>
            <a:pPr fontAlgn="auto">
              <a:spcBef>
                <a:spcPts val="0"/>
              </a:spcBef>
              <a:spcAft>
                <a:spcPts val="0"/>
              </a:spcAft>
              <a:defRPr/>
            </a:pPr>
            <a:r>
              <a:rPr lang="en-GB" sz="2800" dirty="0">
                <a:solidFill>
                  <a:schemeClr val="accent1">
                    <a:lumMod val="75000"/>
                  </a:schemeClr>
                </a:solidFill>
                <a:latin typeface="+mn-lt"/>
              </a:rPr>
              <a:t>This reflects and measures the extent which the individual is orientated towards meeting the needs of the </a:t>
            </a:r>
            <a:r>
              <a:rPr lang="en-GB" sz="2800" b="1" dirty="0">
                <a:solidFill>
                  <a:schemeClr val="accent1">
                    <a:lumMod val="75000"/>
                  </a:schemeClr>
                </a:solidFill>
                <a:latin typeface="+mn-lt"/>
              </a:rPr>
              <a:t>task</a:t>
            </a:r>
            <a:r>
              <a:rPr lang="en-GB" sz="2800" dirty="0">
                <a:solidFill>
                  <a:schemeClr val="accent1">
                    <a:lumMod val="75000"/>
                  </a:schemeClr>
                </a:solidFill>
                <a:latin typeface="+mn-lt"/>
              </a:rPr>
              <a:t> or is concerned with the needs of </a:t>
            </a:r>
            <a:r>
              <a:rPr lang="en-GB" sz="2800" b="1" dirty="0">
                <a:solidFill>
                  <a:schemeClr val="accent1">
                    <a:lumMod val="75000"/>
                  </a:schemeClr>
                </a:solidFill>
                <a:latin typeface="+mn-lt"/>
              </a:rPr>
              <a:t>individuals</a:t>
            </a:r>
            <a:r>
              <a:rPr lang="en-GB" sz="2800" dirty="0">
                <a:solidFill>
                  <a:schemeClr val="accent1">
                    <a:lumMod val="75000"/>
                  </a:schemeClr>
                </a:solidFill>
                <a:latin typeface="+mn-lt"/>
              </a:rPr>
              <a:t>. A well understood scale in examining leadership and features directly in many models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58888" y="620713"/>
            <a:ext cx="6283325" cy="584200"/>
          </a:xfrm>
          <a:prstGeom prst="rect">
            <a:avLst/>
          </a:prstGeom>
          <a:solidFill>
            <a:schemeClr val="bg1">
              <a:lumMod val="85000"/>
            </a:schemeClr>
          </a:solidFill>
          <a:ln w="12700">
            <a:solidFill>
              <a:schemeClr val="tx1"/>
            </a:solidFill>
          </a:ln>
        </p:spPr>
        <p:txBody>
          <a:bodyPr>
            <a:spAutoFit/>
          </a:bodyPr>
          <a:lstStyle/>
          <a:p>
            <a:pPr fontAlgn="auto">
              <a:spcBef>
                <a:spcPts val="0"/>
              </a:spcBef>
              <a:spcAft>
                <a:spcPts val="0"/>
              </a:spcAft>
              <a:defRPr/>
            </a:pPr>
            <a:r>
              <a:rPr lang="en-GB" sz="3200" dirty="0">
                <a:latin typeface="+mn-lt"/>
              </a:rPr>
              <a:t>Flexible                                 Dogmatic                   </a:t>
            </a:r>
          </a:p>
        </p:txBody>
      </p:sp>
      <p:cxnSp>
        <p:nvCxnSpPr>
          <p:cNvPr id="5" name="Straight Arrow Connector 4"/>
          <p:cNvCxnSpPr/>
          <p:nvPr/>
        </p:nvCxnSpPr>
        <p:spPr>
          <a:xfrm flipV="1">
            <a:off x="2700338" y="981075"/>
            <a:ext cx="2808287" cy="0"/>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96863" y="1916113"/>
            <a:ext cx="8208962" cy="3540125"/>
          </a:xfrm>
          <a:prstGeom prst="rect">
            <a:avLst/>
          </a:prstGeom>
          <a:noFill/>
        </p:spPr>
        <p:txBody>
          <a:bodyPr>
            <a:spAutoFit/>
          </a:bodyPr>
          <a:lstStyle/>
          <a:p>
            <a:pPr fontAlgn="auto">
              <a:spcBef>
                <a:spcPts val="0"/>
              </a:spcBef>
              <a:spcAft>
                <a:spcPts val="0"/>
              </a:spcAft>
              <a:defRPr/>
            </a:pPr>
            <a:r>
              <a:rPr lang="en-GB" sz="2800" dirty="0">
                <a:solidFill>
                  <a:schemeClr val="accent1">
                    <a:lumMod val="75000"/>
                  </a:schemeClr>
                </a:solidFill>
                <a:latin typeface="+mn-lt"/>
              </a:rPr>
              <a:t>Someone at the </a:t>
            </a:r>
            <a:r>
              <a:rPr lang="en-GB" sz="2800" b="1" dirty="0">
                <a:solidFill>
                  <a:schemeClr val="accent1">
                    <a:lumMod val="75000"/>
                  </a:schemeClr>
                </a:solidFill>
                <a:latin typeface="+mn-lt"/>
              </a:rPr>
              <a:t>Dogmatic or Rigid </a:t>
            </a:r>
            <a:r>
              <a:rPr lang="en-GB" sz="2800" dirty="0">
                <a:solidFill>
                  <a:schemeClr val="accent1">
                    <a:lumMod val="75000"/>
                  </a:schemeClr>
                </a:solidFill>
                <a:latin typeface="+mn-lt"/>
              </a:rPr>
              <a:t>end of the scale would have a strong belief that they know how things should be done around here. At the extreme one might see “there is only one way to achieve something …. and its my way!”. At the other end of the scale a </a:t>
            </a:r>
            <a:r>
              <a:rPr lang="en-GB" sz="2800" b="1" dirty="0">
                <a:solidFill>
                  <a:schemeClr val="accent1">
                    <a:lumMod val="75000"/>
                  </a:schemeClr>
                </a:solidFill>
                <a:latin typeface="+mn-lt"/>
              </a:rPr>
              <a:t>Flexible</a:t>
            </a:r>
            <a:r>
              <a:rPr lang="en-GB" sz="2800" dirty="0">
                <a:solidFill>
                  <a:schemeClr val="accent1">
                    <a:lumMod val="75000"/>
                  </a:schemeClr>
                </a:solidFill>
                <a:latin typeface="+mn-lt"/>
              </a:rPr>
              <a:t> style is one where the individual is open to ideas and suggestions, and will be happy to take time to make the best decision. </a:t>
            </a:r>
            <a:endParaRPr lang="en-GB" dirty="0">
              <a:solidFill>
                <a:schemeClr val="accent1">
                  <a:lumMod val="75000"/>
                </a:schemeClr>
              </a:solidFill>
              <a:latin typeface="+mn-lt"/>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28725" y="476250"/>
            <a:ext cx="6283325" cy="585788"/>
          </a:xfrm>
          <a:prstGeom prst="rect">
            <a:avLst/>
          </a:prstGeom>
          <a:solidFill>
            <a:schemeClr val="accent2">
              <a:lumMod val="20000"/>
              <a:lumOff val="80000"/>
            </a:schemeClr>
          </a:solidFill>
          <a:ln w="12700">
            <a:solidFill>
              <a:schemeClr val="tx1"/>
            </a:solidFill>
          </a:ln>
        </p:spPr>
        <p:txBody>
          <a:bodyPr>
            <a:spAutoFit/>
          </a:bodyPr>
          <a:lstStyle/>
          <a:p>
            <a:pPr fontAlgn="auto">
              <a:spcBef>
                <a:spcPts val="0"/>
              </a:spcBef>
              <a:spcAft>
                <a:spcPts val="0"/>
              </a:spcAft>
              <a:defRPr/>
            </a:pPr>
            <a:r>
              <a:rPr lang="en-GB" sz="3200" dirty="0">
                <a:latin typeface="+mn-lt"/>
              </a:rPr>
              <a:t>De-centralised                   Centralised</a:t>
            </a:r>
          </a:p>
        </p:txBody>
      </p:sp>
      <p:cxnSp>
        <p:nvCxnSpPr>
          <p:cNvPr id="5" name="Straight Arrow Connector 4"/>
          <p:cNvCxnSpPr/>
          <p:nvPr/>
        </p:nvCxnSpPr>
        <p:spPr>
          <a:xfrm>
            <a:off x="3779838" y="795338"/>
            <a:ext cx="1531937" cy="0"/>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01625" y="1773238"/>
            <a:ext cx="8137525" cy="4400550"/>
          </a:xfrm>
          <a:prstGeom prst="rect">
            <a:avLst/>
          </a:prstGeom>
          <a:noFill/>
        </p:spPr>
        <p:txBody>
          <a:bodyPr>
            <a:spAutoFit/>
          </a:bodyPr>
          <a:lstStyle/>
          <a:p>
            <a:pPr fontAlgn="auto">
              <a:spcBef>
                <a:spcPts val="0"/>
              </a:spcBef>
              <a:spcAft>
                <a:spcPts val="0"/>
              </a:spcAft>
              <a:defRPr/>
            </a:pPr>
            <a:r>
              <a:rPr lang="en-GB" sz="2800" dirty="0">
                <a:solidFill>
                  <a:schemeClr val="accent1">
                    <a:lumMod val="75000"/>
                  </a:schemeClr>
                </a:solidFill>
                <a:latin typeface="+mn-lt"/>
              </a:rPr>
              <a:t>Someone who adopts a </a:t>
            </a:r>
            <a:r>
              <a:rPr lang="en-GB" sz="2800" b="1" dirty="0">
                <a:solidFill>
                  <a:schemeClr val="accent1">
                    <a:lumMod val="75000"/>
                  </a:schemeClr>
                </a:solidFill>
                <a:latin typeface="+mn-lt"/>
              </a:rPr>
              <a:t>Centralised</a:t>
            </a:r>
            <a:r>
              <a:rPr lang="en-GB" sz="2800" dirty="0">
                <a:solidFill>
                  <a:schemeClr val="accent1">
                    <a:lumMod val="75000"/>
                  </a:schemeClr>
                </a:solidFill>
                <a:latin typeface="+mn-lt"/>
              </a:rPr>
              <a:t> style is someone who prefers that everything goes through them They may have a strong need to control or they may have a less mature group to work with and there is greater need for strong guidance. Someone with a </a:t>
            </a:r>
            <a:r>
              <a:rPr lang="en-GB" sz="2800" b="1" dirty="0">
                <a:solidFill>
                  <a:schemeClr val="accent1">
                    <a:lumMod val="75000"/>
                  </a:schemeClr>
                </a:solidFill>
                <a:latin typeface="+mn-lt"/>
              </a:rPr>
              <a:t>De-centralised</a:t>
            </a:r>
            <a:r>
              <a:rPr lang="en-GB" sz="2800" dirty="0">
                <a:solidFill>
                  <a:schemeClr val="accent1">
                    <a:lumMod val="75000"/>
                  </a:schemeClr>
                </a:solidFill>
                <a:latin typeface="+mn-lt"/>
              </a:rPr>
              <a:t> style is happy to delegate to others and to work through others. Their ethos is one of empowerment. </a:t>
            </a:r>
          </a:p>
          <a:p>
            <a:pPr fontAlgn="auto">
              <a:spcBef>
                <a:spcPts val="0"/>
              </a:spcBef>
              <a:spcAft>
                <a:spcPts val="0"/>
              </a:spcAft>
              <a:defRPr/>
            </a:pPr>
            <a:r>
              <a:rPr lang="en-GB" sz="2800" dirty="0">
                <a:solidFill>
                  <a:schemeClr val="accent1">
                    <a:lumMod val="75000"/>
                  </a:schemeClr>
                </a:solidFill>
                <a:latin typeface="+mn-lt"/>
              </a:rPr>
              <a:t/>
            </a:r>
            <a:br>
              <a:rPr lang="en-GB" sz="2800" dirty="0">
                <a:solidFill>
                  <a:schemeClr val="accent1">
                    <a:lumMod val="75000"/>
                  </a:schemeClr>
                </a:solidFill>
                <a:latin typeface="+mn-lt"/>
              </a:rPr>
            </a:br>
            <a:endParaRPr lang="en-GB" sz="2800" dirty="0">
              <a:solidFill>
                <a:schemeClr val="accent1">
                  <a:lumMod val="75000"/>
                </a:schemeClr>
              </a:solidFill>
              <a:latin typeface="+mn-l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 Box 4"/>
          <p:cNvSpPr txBox="1">
            <a:spLocks noChangeArrowheads="1"/>
          </p:cNvSpPr>
          <p:nvPr/>
        </p:nvSpPr>
        <p:spPr bwMode="auto">
          <a:xfrm>
            <a:off x="468313" y="981075"/>
            <a:ext cx="8497887" cy="5226050"/>
          </a:xfrm>
          <a:prstGeom prst="rect">
            <a:avLst/>
          </a:prstGeom>
          <a:solidFill>
            <a:schemeClr val="tx2">
              <a:lumMod val="20000"/>
              <a:lumOff val="80000"/>
            </a:schemeClr>
          </a:solidFill>
          <a:ln w="9525">
            <a:solidFill>
              <a:schemeClr val="tx1"/>
            </a:solidFill>
            <a:miter lim="800000"/>
            <a:headEnd/>
            <a:tailEnd/>
          </a:ln>
          <a:effectLst/>
        </p:spPr>
        <p:txBody>
          <a:bodyPr>
            <a:spAutoFit/>
          </a:bodyPr>
          <a:lstStyle/>
          <a:p>
            <a:pPr fontAlgn="auto">
              <a:spcBef>
                <a:spcPts val="0"/>
              </a:spcBef>
              <a:spcAft>
                <a:spcPts val="0"/>
              </a:spcAft>
              <a:defRPr/>
            </a:pPr>
            <a:r>
              <a:rPr lang="en-GB" sz="2800" dirty="0">
                <a:solidFill>
                  <a:schemeClr val="accent2"/>
                </a:solidFill>
              </a:rPr>
              <a:t>the manager maintains; </a:t>
            </a:r>
            <a:r>
              <a:rPr lang="en-GB" sz="2800" dirty="0"/>
              <a:t>the leader develops</a:t>
            </a:r>
            <a:r>
              <a:rPr lang="en-GB" sz="2800" dirty="0">
                <a:solidFill>
                  <a:schemeClr val="accent2"/>
                </a:solidFill>
              </a:rPr>
              <a:t>.</a:t>
            </a:r>
          </a:p>
          <a:p>
            <a:pPr fontAlgn="auto">
              <a:spcBef>
                <a:spcPts val="0"/>
              </a:spcBef>
              <a:spcAft>
                <a:spcPts val="0"/>
              </a:spcAft>
              <a:defRPr/>
            </a:pPr>
            <a:endParaRPr lang="en-GB" sz="2800" dirty="0">
              <a:solidFill>
                <a:schemeClr val="accent2"/>
              </a:solidFill>
            </a:endParaRPr>
          </a:p>
          <a:p>
            <a:pPr fontAlgn="auto">
              <a:spcBef>
                <a:spcPts val="0"/>
              </a:spcBef>
              <a:spcAft>
                <a:spcPts val="0"/>
              </a:spcAft>
              <a:defRPr/>
            </a:pPr>
            <a:r>
              <a:rPr lang="en-GB" sz="2800" dirty="0">
                <a:solidFill>
                  <a:schemeClr val="accent2"/>
                </a:solidFill>
              </a:rPr>
              <a:t> the manager focuses on systems; </a:t>
            </a:r>
            <a:r>
              <a:rPr lang="en-GB" sz="2800" dirty="0"/>
              <a:t>the leader focuses on people.</a:t>
            </a:r>
          </a:p>
          <a:p>
            <a:pPr fontAlgn="auto">
              <a:spcBef>
                <a:spcPts val="0"/>
              </a:spcBef>
              <a:spcAft>
                <a:spcPts val="0"/>
              </a:spcAft>
              <a:defRPr/>
            </a:pPr>
            <a:endParaRPr lang="en-GB" sz="2800" dirty="0"/>
          </a:p>
          <a:p>
            <a:pPr fontAlgn="auto">
              <a:spcBef>
                <a:spcPts val="0"/>
              </a:spcBef>
              <a:spcAft>
                <a:spcPts val="0"/>
              </a:spcAft>
              <a:defRPr/>
            </a:pPr>
            <a:r>
              <a:rPr lang="en-GB" sz="2800" dirty="0">
                <a:solidFill>
                  <a:schemeClr val="accent2"/>
                </a:solidFill>
              </a:rPr>
              <a:t> the manager relies on control; </a:t>
            </a:r>
            <a:r>
              <a:rPr lang="en-GB" sz="2800" dirty="0"/>
              <a:t>the leader inspires trust.</a:t>
            </a:r>
          </a:p>
          <a:p>
            <a:pPr fontAlgn="auto">
              <a:spcBef>
                <a:spcPts val="0"/>
              </a:spcBef>
              <a:spcAft>
                <a:spcPts val="0"/>
              </a:spcAft>
              <a:defRPr/>
            </a:pPr>
            <a:endParaRPr lang="en-GB" sz="2800" dirty="0"/>
          </a:p>
          <a:p>
            <a:pPr fontAlgn="auto">
              <a:spcBef>
                <a:spcPts val="0"/>
              </a:spcBef>
              <a:spcAft>
                <a:spcPts val="0"/>
              </a:spcAft>
              <a:defRPr/>
            </a:pPr>
            <a:r>
              <a:rPr lang="en-GB" sz="2800" dirty="0">
                <a:solidFill>
                  <a:schemeClr val="accent2"/>
                </a:solidFill>
              </a:rPr>
              <a:t> the manager asks how and when; </a:t>
            </a:r>
            <a:r>
              <a:rPr lang="en-GB" sz="2800" dirty="0"/>
              <a:t>the leader asks what and why.</a:t>
            </a:r>
          </a:p>
          <a:p>
            <a:pPr fontAlgn="auto">
              <a:spcBef>
                <a:spcPts val="0"/>
              </a:spcBef>
              <a:spcAft>
                <a:spcPts val="0"/>
              </a:spcAft>
              <a:defRPr/>
            </a:pPr>
            <a:endParaRPr lang="en-GB" sz="2800" dirty="0"/>
          </a:p>
          <a:p>
            <a:pPr fontAlgn="auto">
              <a:spcBef>
                <a:spcPts val="0"/>
              </a:spcBef>
              <a:spcAft>
                <a:spcPts val="0"/>
              </a:spcAft>
              <a:defRPr/>
            </a:pPr>
            <a:r>
              <a:rPr lang="en-GB" sz="2800" dirty="0">
                <a:solidFill>
                  <a:schemeClr val="accent2"/>
                </a:solidFill>
              </a:rPr>
              <a:t>–the manager imitates; </a:t>
            </a:r>
            <a:r>
              <a:rPr lang="en-GB" sz="2800" dirty="0"/>
              <a:t>the leader originates</a:t>
            </a:r>
            <a:r>
              <a:rPr lang="en-GB" sz="2800" dirty="0">
                <a:solidFill>
                  <a:schemeClr val="accent2"/>
                </a:solidFill>
              </a:rPr>
              <a:t>.</a:t>
            </a:r>
          </a:p>
        </p:txBody>
      </p:sp>
      <p:sp>
        <p:nvSpPr>
          <p:cNvPr id="4099" name="Text Box 5"/>
          <p:cNvSpPr txBox="1">
            <a:spLocks noChangeArrowheads="1"/>
          </p:cNvSpPr>
          <p:nvPr/>
        </p:nvSpPr>
        <p:spPr bwMode="auto">
          <a:xfrm>
            <a:off x="179388" y="260350"/>
            <a:ext cx="8640762" cy="519113"/>
          </a:xfrm>
          <a:prstGeom prst="rect">
            <a:avLst/>
          </a:prstGeom>
          <a:noFill/>
          <a:ln w="9525">
            <a:noFill/>
            <a:miter lim="800000"/>
            <a:headEnd/>
            <a:tailEnd/>
          </a:ln>
        </p:spPr>
        <p:txBody>
          <a:bodyPr>
            <a:spAutoFit/>
          </a:bodyPr>
          <a:lstStyle/>
          <a:p>
            <a:pPr algn="ctr">
              <a:spcBef>
                <a:spcPct val="50000"/>
              </a:spcBef>
            </a:pPr>
            <a:r>
              <a:rPr lang="en-GB" altLang="en-US" sz="2800">
                <a:solidFill>
                  <a:srgbClr val="FF0000"/>
                </a:solidFill>
              </a:rPr>
              <a:t>What does  a manager do &amp; what does a leader do?</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58888" y="333375"/>
            <a:ext cx="6283325" cy="584200"/>
          </a:xfrm>
          <a:prstGeom prst="rect">
            <a:avLst/>
          </a:prstGeom>
          <a:solidFill>
            <a:schemeClr val="accent4">
              <a:lumMod val="40000"/>
              <a:lumOff val="60000"/>
            </a:schemeClr>
          </a:solidFill>
          <a:ln w="12700">
            <a:solidFill>
              <a:schemeClr val="tx1"/>
            </a:solidFill>
          </a:ln>
        </p:spPr>
        <p:txBody>
          <a:bodyPr>
            <a:spAutoFit/>
          </a:bodyPr>
          <a:lstStyle/>
          <a:p>
            <a:pPr fontAlgn="auto">
              <a:spcBef>
                <a:spcPts val="0"/>
              </a:spcBef>
              <a:spcAft>
                <a:spcPts val="0"/>
              </a:spcAft>
              <a:defRPr/>
            </a:pPr>
            <a:r>
              <a:rPr lang="en-GB" sz="3200" dirty="0">
                <a:latin typeface="+mn-lt"/>
              </a:rPr>
              <a:t>Reward                              Punishment</a:t>
            </a:r>
          </a:p>
        </p:txBody>
      </p:sp>
      <p:cxnSp>
        <p:nvCxnSpPr>
          <p:cNvPr id="5" name="Straight Arrow Connector 4"/>
          <p:cNvCxnSpPr/>
          <p:nvPr/>
        </p:nvCxnSpPr>
        <p:spPr>
          <a:xfrm>
            <a:off x="2732088" y="692150"/>
            <a:ext cx="2305050" cy="0"/>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468313" y="1844675"/>
            <a:ext cx="7920037" cy="4524375"/>
          </a:xfrm>
          <a:prstGeom prst="rect">
            <a:avLst/>
          </a:prstGeom>
          <a:noFill/>
        </p:spPr>
        <p:txBody>
          <a:bodyPr>
            <a:spAutoFit/>
          </a:bodyPr>
          <a:lstStyle/>
          <a:p>
            <a:pPr fontAlgn="auto">
              <a:spcBef>
                <a:spcPts val="0"/>
              </a:spcBef>
              <a:spcAft>
                <a:spcPts val="0"/>
              </a:spcAft>
              <a:defRPr/>
            </a:pPr>
            <a:r>
              <a:rPr lang="en-GB" sz="2800" b="1" dirty="0">
                <a:solidFill>
                  <a:schemeClr val="accent1">
                    <a:lumMod val="75000"/>
                  </a:schemeClr>
                </a:solidFill>
                <a:latin typeface="+mn-lt"/>
              </a:rPr>
              <a:t>Reward</a:t>
            </a:r>
            <a:r>
              <a:rPr lang="en-GB" sz="2800" dirty="0">
                <a:solidFill>
                  <a:schemeClr val="accent1">
                    <a:lumMod val="75000"/>
                  </a:schemeClr>
                </a:solidFill>
                <a:latin typeface="+mn-lt"/>
              </a:rPr>
              <a:t> indicates that the leader is prepared to reward and recognise acceptable and high performance. This can be monetary or in the form of a tangible benefit or it could take the form of “warm strokes”. </a:t>
            </a:r>
          </a:p>
          <a:p>
            <a:pPr fontAlgn="auto">
              <a:spcBef>
                <a:spcPts val="0"/>
              </a:spcBef>
              <a:spcAft>
                <a:spcPts val="0"/>
              </a:spcAft>
              <a:defRPr/>
            </a:pPr>
            <a:r>
              <a:rPr lang="en-GB" sz="2800" b="1" dirty="0">
                <a:solidFill>
                  <a:schemeClr val="accent1">
                    <a:lumMod val="75000"/>
                  </a:schemeClr>
                </a:solidFill>
                <a:latin typeface="+mn-lt"/>
              </a:rPr>
              <a:t>Punishment</a:t>
            </a:r>
            <a:r>
              <a:rPr lang="en-GB" sz="2800" dirty="0">
                <a:solidFill>
                  <a:schemeClr val="accent1">
                    <a:lumMod val="75000"/>
                  </a:schemeClr>
                </a:solidFill>
                <a:latin typeface="+mn-lt"/>
              </a:rPr>
              <a:t> means that the prevailing style is to accept good or high performance as the norm (“that’s what I pay the person for already”) and to punish in some way any shortcoming in performance. </a:t>
            </a:r>
          </a:p>
          <a:p>
            <a:pPr fontAlgn="auto">
              <a:spcBef>
                <a:spcPts val="0"/>
              </a:spcBef>
              <a:spcAft>
                <a:spcPts val="0"/>
              </a:spcAft>
              <a:defRPr/>
            </a:pPr>
            <a:r>
              <a:rPr lang="en-GB" dirty="0">
                <a:latin typeface="+mn-lt"/>
              </a:rPr>
              <a:t/>
            </a:r>
            <a:br>
              <a:rPr lang="en-GB" dirty="0">
                <a:latin typeface="+mn-lt"/>
              </a:rPr>
            </a:br>
            <a:endParaRPr lang="en-GB" dirty="0">
              <a:latin typeface="+mn-lt"/>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5288" y="1341438"/>
            <a:ext cx="8280400" cy="5262562"/>
          </a:xfrm>
          <a:prstGeom prst="rect">
            <a:avLst/>
          </a:prstGeom>
          <a:noFill/>
        </p:spPr>
        <p:txBody>
          <a:bodyPr>
            <a:spAutoFit/>
          </a:bodyPr>
          <a:lstStyle/>
          <a:p>
            <a:pPr fontAlgn="auto">
              <a:spcBef>
                <a:spcPts val="0"/>
              </a:spcBef>
              <a:spcAft>
                <a:spcPts val="0"/>
              </a:spcAft>
              <a:defRPr/>
            </a:pPr>
            <a:r>
              <a:rPr lang="en-GB" sz="2800" dirty="0">
                <a:solidFill>
                  <a:schemeClr val="accent1">
                    <a:lumMod val="75000"/>
                  </a:schemeClr>
                </a:solidFill>
                <a:latin typeface="+mn-lt"/>
              </a:rPr>
              <a:t>A Leader whose style is focused on the </a:t>
            </a:r>
            <a:r>
              <a:rPr lang="en-GB" sz="2800" b="1" dirty="0">
                <a:solidFill>
                  <a:schemeClr val="accent1">
                    <a:lumMod val="75000"/>
                  </a:schemeClr>
                </a:solidFill>
                <a:latin typeface="+mn-lt"/>
              </a:rPr>
              <a:t>End</a:t>
            </a:r>
            <a:r>
              <a:rPr lang="en-GB" sz="2800" dirty="0">
                <a:solidFill>
                  <a:schemeClr val="accent1">
                    <a:lumMod val="75000"/>
                  </a:schemeClr>
                </a:solidFill>
                <a:latin typeface="+mn-lt"/>
              </a:rPr>
              <a:t> is someone for whom the result matters and little else does. Everything can be sacrificed for that goal. This does not necessarily mean that they are immoral or amoral – they are simply very focused. </a:t>
            </a:r>
          </a:p>
          <a:p>
            <a:pPr fontAlgn="auto">
              <a:spcBef>
                <a:spcPts val="0"/>
              </a:spcBef>
              <a:spcAft>
                <a:spcPts val="0"/>
              </a:spcAft>
              <a:defRPr/>
            </a:pPr>
            <a:r>
              <a:rPr lang="en-GB" sz="2800" dirty="0">
                <a:solidFill>
                  <a:schemeClr val="accent1">
                    <a:lumMod val="75000"/>
                  </a:schemeClr>
                </a:solidFill>
                <a:latin typeface="+mn-lt"/>
              </a:rPr>
              <a:t>Someone who is focused on the </a:t>
            </a:r>
            <a:r>
              <a:rPr lang="en-GB" sz="2800" b="1" dirty="0">
                <a:solidFill>
                  <a:schemeClr val="accent1">
                    <a:lumMod val="75000"/>
                  </a:schemeClr>
                </a:solidFill>
                <a:latin typeface="+mn-lt"/>
              </a:rPr>
              <a:t>Means</a:t>
            </a:r>
            <a:r>
              <a:rPr lang="en-GB" sz="2800" dirty="0">
                <a:solidFill>
                  <a:schemeClr val="accent1">
                    <a:lumMod val="75000"/>
                  </a:schemeClr>
                </a:solidFill>
                <a:latin typeface="+mn-lt"/>
              </a:rPr>
              <a:t> is someone who is concerned about how the goal is achieved and will adopt standards &amp; values to ensure that it is done properly. They will also take into account the implications of what they do – and will typically tend to be visionary, concerned about environment and development capability in people and process. </a:t>
            </a:r>
          </a:p>
        </p:txBody>
      </p:sp>
      <p:sp>
        <p:nvSpPr>
          <p:cNvPr id="5" name="TextBox 4"/>
          <p:cNvSpPr txBox="1"/>
          <p:nvPr/>
        </p:nvSpPr>
        <p:spPr>
          <a:xfrm>
            <a:off x="1401763" y="260350"/>
            <a:ext cx="6269037" cy="585788"/>
          </a:xfrm>
          <a:prstGeom prst="rect">
            <a:avLst/>
          </a:prstGeom>
          <a:solidFill>
            <a:schemeClr val="accent3">
              <a:lumMod val="40000"/>
              <a:lumOff val="60000"/>
            </a:schemeClr>
          </a:solidFill>
          <a:ln w="12700">
            <a:solidFill>
              <a:schemeClr val="tx1"/>
            </a:solidFill>
          </a:ln>
        </p:spPr>
        <p:txBody>
          <a:bodyPr>
            <a:spAutoFit/>
          </a:bodyPr>
          <a:lstStyle/>
          <a:p>
            <a:pPr fontAlgn="auto">
              <a:spcBef>
                <a:spcPts val="0"/>
              </a:spcBef>
              <a:spcAft>
                <a:spcPts val="0"/>
              </a:spcAft>
              <a:defRPr/>
            </a:pPr>
            <a:r>
              <a:rPr lang="en-GB" sz="3200" dirty="0">
                <a:latin typeface="+mn-lt"/>
              </a:rPr>
              <a:t>Means                                    The End    </a:t>
            </a:r>
          </a:p>
        </p:txBody>
      </p:sp>
      <p:cxnSp>
        <p:nvCxnSpPr>
          <p:cNvPr id="6" name="Straight Arrow Connector 5"/>
          <p:cNvCxnSpPr/>
          <p:nvPr/>
        </p:nvCxnSpPr>
        <p:spPr>
          <a:xfrm>
            <a:off x="2771775" y="574675"/>
            <a:ext cx="3009900" cy="0"/>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68313" y="2205038"/>
            <a:ext cx="8064500" cy="3416300"/>
          </a:xfrm>
          <a:prstGeom prst="rect">
            <a:avLst/>
          </a:prstGeom>
          <a:noFill/>
        </p:spPr>
        <p:txBody>
          <a:bodyPr>
            <a:spAutoFit/>
          </a:bodyPr>
          <a:lstStyle/>
          <a:p>
            <a:pPr fontAlgn="auto">
              <a:spcBef>
                <a:spcPts val="0"/>
              </a:spcBef>
              <a:spcAft>
                <a:spcPts val="0"/>
              </a:spcAft>
              <a:defRPr/>
            </a:pPr>
            <a:r>
              <a:rPr lang="en-GB" sz="2400" dirty="0">
                <a:solidFill>
                  <a:schemeClr val="accent1">
                    <a:lumMod val="75000"/>
                  </a:schemeClr>
                </a:solidFill>
                <a:latin typeface="+mn-lt"/>
              </a:rPr>
              <a:t>The </a:t>
            </a:r>
            <a:r>
              <a:rPr lang="en-GB" sz="2400" b="1" dirty="0">
                <a:solidFill>
                  <a:schemeClr val="accent1">
                    <a:lumMod val="75000"/>
                  </a:schemeClr>
                </a:solidFill>
                <a:latin typeface="+mn-lt"/>
              </a:rPr>
              <a:t>Organic</a:t>
            </a:r>
            <a:r>
              <a:rPr lang="en-GB" sz="2400" dirty="0">
                <a:solidFill>
                  <a:schemeClr val="accent1">
                    <a:lumMod val="75000"/>
                  </a:schemeClr>
                </a:solidFill>
                <a:latin typeface="+mn-lt"/>
              </a:rPr>
              <a:t> style is one where leadership seems to come naturally in some way – these individual do not seem to force it and they are often described as natural leaders. In some instances this might be related to “charismatic” or having “style” but not always. </a:t>
            </a:r>
          </a:p>
          <a:p>
            <a:pPr fontAlgn="auto">
              <a:spcBef>
                <a:spcPts val="0"/>
              </a:spcBef>
              <a:spcAft>
                <a:spcPts val="0"/>
              </a:spcAft>
              <a:defRPr/>
            </a:pPr>
            <a:r>
              <a:rPr lang="en-GB" sz="2400" dirty="0">
                <a:solidFill>
                  <a:schemeClr val="accent1">
                    <a:lumMod val="75000"/>
                  </a:schemeClr>
                </a:solidFill>
                <a:latin typeface="+mn-lt"/>
              </a:rPr>
              <a:t>The </a:t>
            </a:r>
            <a:r>
              <a:rPr lang="en-GB" sz="2400" b="1" dirty="0">
                <a:solidFill>
                  <a:schemeClr val="accent1">
                    <a:lumMod val="75000"/>
                  </a:schemeClr>
                </a:solidFill>
                <a:latin typeface="+mn-lt"/>
              </a:rPr>
              <a:t>Structured</a:t>
            </a:r>
            <a:r>
              <a:rPr lang="en-GB" sz="2400" dirty="0">
                <a:solidFill>
                  <a:schemeClr val="accent1">
                    <a:lumMod val="75000"/>
                  </a:schemeClr>
                </a:solidFill>
                <a:latin typeface="+mn-lt"/>
              </a:rPr>
              <a:t> style is one where leadership is drawn from a text book, models or training. This is not a natural style, the leader following detailed plans &amp; processes to achieve things through others. </a:t>
            </a:r>
          </a:p>
        </p:txBody>
      </p:sp>
      <p:sp>
        <p:nvSpPr>
          <p:cNvPr id="5" name="TextBox 4"/>
          <p:cNvSpPr txBox="1"/>
          <p:nvPr/>
        </p:nvSpPr>
        <p:spPr>
          <a:xfrm>
            <a:off x="1258888" y="476250"/>
            <a:ext cx="6269037" cy="585788"/>
          </a:xfrm>
          <a:prstGeom prst="rect">
            <a:avLst/>
          </a:prstGeom>
          <a:solidFill>
            <a:schemeClr val="accent6">
              <a:lumMod val="40000"/>
              <a:lumOff val="60000"/>
            </a:schemeClr>
          </a:solidFill>
          <a:ln w="12700">
            <a:solidFill>
              <a:schemeClr val="tx1"/>
            </a:solidFill>
          </a:ln>
        </p:spPr>
        <p:txBody>
          <a:bodyPr>
            <a:spAutoFit/>
          </a:bodyPr>
          <a:lstStyle/>
          <a:p>
            <a:pPr fontAlgn="auto">
              <a:spcBef>
                <a:spcPts val="0"/>
              </a:spcBef>
              <a:spcAft>
                <a:spcPts val="0"/>
              </a:spcAft>
              <a:defRPr/>
            </a:pPr>
            <a:r>
              <a:rPr lang="en-GB" sz="3200" dirty="0">
                <a:latin typeface="+mn-lt"/>
              </a:rPr>
              <a:t>Structured                               Organic</a:t>
            </a:r>
          </a:p>
        </p:txBody>
      </p:sp>
      <p:cxnSp>
        <p:nvCxnSpPr>
          <p:cNvPr id="6" name="Straight Arrow Connector 5"/>
          <p:cNvCxnSpPr/>
          <p:nvPr/>
        </p:nvCxnSpPr>
        <p:spPr>
          <a:xfrm flipV="1">
            <a:off x="3186113" y="769938"/>
            <a:ext cx="2628900" cy="36512"/>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914400" y="2971800"/>
            <a:ext cx="7239000" cy="1477963"/>
          </a:xfrm>
          <a:prstGeom prst="rect">
            <a:avLst/>
          </a:prstGeom>
          <a:solidFill>
            <a:schemeClr val="bg1">
              <a:lumMod val="85000"/>
            </a:schemeClr>
          </a:solidFill>
          <a:ln w="12700">
            <a:solidFill>
              <a:schemeClr val="tx1"/>
            </a:solidFill>
            <a:miter lim="800000"/>
            <a:headEnd/>
            <a:tailEnd/>
          </a:ln>
        </p:spPr>
        <p:txBody>
          <a:bodyPr>
            <a:spAutoFit/>
          </a:bodyPr>
          <a:lstStyle/>
          <a:p>
            <a:pPr algn="ctr" eaLnBrk="0" fontAlgn="auto" hangingPunct="0">
              <a:spcBef>
                <a:spcPct val="50000"/>
              </a:spcBef>
              <a:spcAft>
                <a:spcPts val="0"/>
              </a:spcAft>
              <a:defRPr/>
            </a:pPr>
            <a:r>
              <a:rPr lang="en-GB" sz="3600" dirty="0">
                <a:solidFill>
                  <a:srgbClr val="FF0000"/>
                </a:solidFill>
                <a:latin typeface="Arial" pitchFamily="34" charset="0"/>
                <a:cs typeface="Arial" pitchFamily="34" charset="0"/>
              </a:rPr>
              <a:t>What motivates you at work?</a:t>
            </a:r>
          </a:p>
          <a:p>
            <a:pPr algn="ctr" eaLnBrk="0" fontAlgn="auto" hangingPunct="0">
              <a:spcBef>
                <a:spcPct val="50000"/>
              </a:spcBef>
              <a:spcAft>
                <a:spcPts val="0"/>
              </a:spcAft>
              <a:defRPr/>
            </a:pPr>
            <a:r>
              <a:rPr lang="en-GB" sz="3600" dirty="0">
                <a:solidFill>
                  <a:srgbClr val="FF0000"/>
                </a:solidFill>
                <a:latin typeface="Arial" pitchFamily="34" charset="0"/>
                <a:cs typeface="Arial" pitchFamily="34" charset="0"/>
              </a:rPr>
              <a:t>What de-motivates you at work?</a:t>
            </a:r>
          </a:p>
        </p:txBody>
      </p:sp>
      <p:sp>
        <p:nvSpPr>
          <p:cNvPr id="34819" name="TextBox 2"/>
          <p:cNvSpPr txBox="1">
            <a:spLocks noChangeArrowheads="1"/>
          </p:cNvSpPr>
          <p:nvPr/>
        </p:nvSpPr>
        <p:spPr bwMode="auto">
          <a:xfrm>
            <a:off x="2057400" y="609600"/>
            <a:ext cx="4876800" cy="646113"/>
          </a:xfrm>
          <a:prstGeom prst="rect">
            <a:avLst/>
          </a:prstGeom>
          <a:noFill/>
          <a:ln w="9525">
            <a:noFill/>
            <a:miter lim="800000"/>
            <a:headEnd/>
            <a:tailEnd/>
          </a:ln>
        </p:spPr>
        <p:txBody>
          <a:bodyPr>
            <a:spAutoFit/>
          </a:bodyPr>
          <a:lstStyle/>
          <a:p>
            <a:pPr algn="ctr"/>
            <a:r>
              <a:rPr lang="en-GB" altLang="en-US" sz="3600">
                <a:solidFill>
                  <a:srgbClr val="FF0000"/>
                </a:solidFill>
                <a:cs typeface="Arial" charset="0"/>
              </a:rPr>
              <a:t>Motivation</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842" name="Object 5"/>
          <p:cNvGraphicFramePr>
            <a:graphicFrameLocks noChangeAspect="1"/>
          </p:cNvGraphicFramePr>
          <p:nvPr/>
        </p:nvGraphicFramePr>
        <p:xfrm>
          <a:off x="533400" y="-304800"/>
          <a:ext cx="5008563" cy="7162800"/>
        </p:xfrm>
        <a:graphic>
          <a:graphicData uri="http://schemas.openxmlformats.org/presentationml/2006/ole">
            <p:oleObj spid="_x0000_s35842" name="Bitmap Image" r:id="rId4" imgW="1371524" imgH="1962202" progId="PBrush">
              <p:embed/>
            </p:oleObj>
          </a:graphicData>
        </a:graphic>
      </p:graphicFrame>
      <p:sp>
        <p:nvSpPr>
          <p:cNvPr id="27651" name="Text Box 3"/>
          <p:cNvSpPr txBox="1">
            <a:spLocks noChangeArrowheads="1"/>
          </p:cNvSpPr>
          <p:nvPr/>
        </p:nvSpPr>
        <p:spPr bwMode="auto">
          <a:xfrm>
            <a:off x="381000" y="379413"/>
            <a:ext cx="5788025" cy="3081337"/>
          </a:xfrm>
          <a:prstGeom prst="rect">
            <a:avLst/>
          </a:prstGeom>
          <a:noFill/>
          <a:ln w="9525">
            <a:noFill/>
            <a:miter lim="800000"/>
            <a:headEnd/>
            <a:tailEnd/>
          </a:ln>
        </p:spPr>
        <p:txBody>
          <a:bodyPr wrap="none">
            <a:spAutoFit/>
          </a:bodyPr>
          <a:lstStyle/>
          <a:p>
            <a:pPr eaLnBrk="0" hangingPunct="0"/>
            <a:r>
              <a:rPr lang="en-GB" altLang="en-US" sz="2800" b="1">
                <a:latin typeface="Calibri" pitchFamily="34" charset="0"/>
              </a:rPr>
              <a:t>MOTIVATORS      - Achievement</a:t>
            </a:r>
          </a:p>
          <a:p>
            <a:pPr eaLnBrk="0" hangingPunct="0"/>
            <a:r>
              <a:rPr lang="en-GB" altLang="en-US" sz="2800" b="1">
                <a:latin typeface="Calibri" pitchFamily="34" charset="0"/>
              </a:rPr>
              <a:t>                              - Recognition</a:t>
            </a:r>
          </a:p>
          <a:p>
            <a:pPr eaLnBrk="0" hangingPunct="0"/>
            <a:r>
              <a:rPr lang="en-GB" altLang="en-US" sz="2800" b="1">
                <a:latin typeface="Calibri" pitchFamily="34" charset="0"/>
              </a:rPr>
              <a:t>                              - The job itself</a:t>
            </a:r>
          </a:p>
          <a:p>
            <a:pPr eaLnBrk="0" hangingPunct="0"/>
            <a:r>
              <a:rPr lang="en-GB" altLang="en-US" sz="2800" b="1">
                <a:latin typeface="Calibri" pitchFamily="34" charset="0"/>
              </a:rPr>
              <a:t>                              - Responsibility</a:t>
            </a:r>
          </a:p>
          <a:p>
            <a:pPr eaLnBrk="0" hangingPunct="0"/>
            <a:r>
              <a:rPr lang="en-GB" altLang="en-US" sz="2800" b="1">
                <a:latin typeface="Calibri" pitchFamily="34" charset="0"/>
              </a:rPr>
              <a:t>                              - Advancement</a:t>
            </a:r>
          </a:p>
          <a:p>
            <a:pPr eaLnBrk="0" hangingPunct="0"/>
            <a:r>
              <a:rPr lang="en-GB" altLang="en-US" sz="2800" b="1">
                <a:latin typeface="Calibri" pitchFamily="34" charset="0"/>
              </a:rPr>
              <a:t>                              - Growth</a:t>
            </a:r>
          </a:p>
          <a:p>
            <a:pPr eaLnBrk="0" hangingPunct="0"/>
            <a:endParaRPr lang="en-GB" altLang="en-US" sz="2800" b="1">
              <a:latin typeface="Calibri" pitchFamily="34" charset="0"/>
            </a:endParaRPr>
          </a:p>
        </p:txBody>
      </p:sp>
      <p:sp>
        <p:nvSpPr>
          <p:cNvPr id="27652" name="AutoShape 4"/>
          <p:cNvSpPr>
            <a:spLocks noChangeArrowheads="1"/>
          </p:cNvSpPr>
          <p:nvPr/>
        </p:nvSpPr>
        <p:spPr bwMode="auto">
          <a:xfrm>
            <a:off x="7391400" y="1066800"/>
            <a:ext cx="914400" cy="1600200"/>
          </a:xfrm>
          <a:prstGeom prst="upArrow">
            <a:avLst>
              <a:gd name="adj1" fmla="val 50000"/>
              <a:gd name="adj2" fmla="val 43750"/>
            </a:avLst>
          </a:prstGeom>
          <a:solidFill>
            <a:srgbClr val="FF3300"/>
          </a:solidFill>
          <a:ln w="9525">
            <a:solidFill>
              <a:schemeClr val="tx1"/>
            </a:solidFill>
            <a:miter lim="800000"/>
            <a:headEnd/>
            <a:tailEnd/>
          </a:ln>
        </p:spPr>
        <p:txBody>
          <a:bodyPr wrap="none" anchor="ctr"/>
          <a:lstStyle/>
          <a:p>
            <a:endParaRPr lang="en-GB" altLang="en-US">
              <a:latin typeface="Calibri" pitchFamily="34" charset="0"/>
            </a:endParaRPr>
          </a:p>
        </p:txBody>
      </p:sp>
      <p:sp>
        <p:nvSpPr>
          <p:cNvPr id="27653" name="Text Box 5"/>
          <p:cNvSpPr txBox="1">
            <a:spLocks noChangeArrowheads="1"/>
          </p:cNvSpPr>
          <p:nvPr/>
        </p:nvSpPr>
        <p:spPr bwMode="auto">
          <a:xfrm>
            <a:off x="381000" y="3409950"/>
            <a:ext cx="7034213" cy="3446463"/>
          </a:xfrm>
          <a:prstGeom prst="rect">
            <a:avLst/>
          </a:prstGeom>
          <a:noFill/>
          <a:ln w="9525">
            <a:noFill/>
            <a:miter lim="800000"/>
            <a:headEnd/>
            <a:tailEnd/>
          </a:ln>
        </p:spPr>
        <p:txBody>
          <a:bodyPr wrap="none">
            <a:spAutoFit/>
          </a:bodyPr>
          <a:lstStyle/>
          <a:p>
            <a:pPr eaLnBrk="0" hangingPunct="0"/>
            <a:r>
              <a:rPr lang="en-GB" altLang="en-US" sz="2800" b="1">
                <a:solidFill>
                  <a:srgbClr val="000099"/>
                </a:solidFill>
                <a:latin typeface="Calibri" pitchFamily="34" charset="0"/>
              </a:rPr>
              <a:t>DISSATISFIERS   - Working Conditions</a:t>
            </a:r>
          </a:p>
          <a:p>
            <a:pPr eaLnBrk="0" hangingPunct="0"/>
            <a:r>
              <a:rPr lang="en-GB" altLang="en-US" sz="2800" b="1">
                <a:solidFill>
                  <a:srgbClr val="000099"/>
                </a:solidFill>
                <a:latin typeface="Calibri" pitchFamily="34" charset="0"/>
              </a:rPr>
              <a:t>                              - Security</a:t>
            </a:r>
          </a:p>
          <a:p>
            <a:pPr eaLnBrk="0" hangingPunct="0"/>
            <a:r>
              <a:rPr lang="en-GB" altLang="en-US" sz="2800" b="1">
                <a:solidFill>
                  <a:srgbClr val="000099"/>
                </a:solidFill>
                <a:latin typeface="Calibri" pitchFamily="34" charset="0"/>
              </a:rPr>
              <a:t>                              - Salary</a:t>
            </a:r>
          </a:p>
          <a:p>
            <a:pPr eaLnBrk="0" hangingPunct="0"/>
            <a:r>
              <a:rPr lang="en-GB" altLang="en-US" sz="2800" b="1">
                <a:solidFill>
                  <a:srgbClr val="000099"/>
                </a:solidFill>
                <a:latin typeface="Calibri" pitchFamily="34" charset="0"/>
              </a:rPr>
              <a:t>                              - Status</a:t>
            </a:r>
          </a:p>
          <a:p>
            <a:pPr eaLnBrk="0" hangingPunct="0"/>
            <a:r>
              <a:rPr lang="en-GB" altLang="en-US" sz="2800" b="1">
                <a:solidFill>
                  <a:srgbClr val="000099"/>
                </a:solidFill>
                <a:latin typeface="Calibri" pitchFamily="34" charset="0"/>
              </a:rPr>
              <a:t>                              - Relationships at work</a:t>
            </a:r>
          </a:p>
          <a:p>
            <a:pPr eaLnBrk="0" hangingPunct="0"/>
            <a:r>
              <a:rPr lang="en-GB" altLang="en-US" sz="2800" b="1">
                <a:solidFill>
                  <a:srgbClr val="000099"/>
                </a:solidFill>
                <a:latin typeface="Calibri" pitchFamily="34" charset="0"/>
              </a:rPr>
              <a:t>                              - Company policy</a:t>
            </a:r>
          </a:p>
          <a:p>
            <a:pPr eaLnBrk="0" hangingPunct="0"/>
            <a:r>
              <a:rPr lang="en-GB" altLang="en-US" sz="2800" b="1">
                <a:solidFill>
                  <a:srgbClr val="000099"/>
                </a:solidFill>
                <a:latin typeface="Calibri" pitchFamily="34" charset="0"/>
              </a:rPr>
              <a:t>                              - Administration</a:t>
            </a:r>
            <a:endParaRPr lang="en-GB" altLang="en-US" sz="2400" b="1">
              <a:solidFill>
                <a:srgbClr val="000099"/>
              </a:solidFill>
              <a:latin typeface="Calibri" pitchFamily="34" charset="0"/>
            </a:endParaRPr>
          </a:p>
          <a:p>
            <a:pPr eaLnBrk="0" hangingPunct="0"/>
            <a:endParaRPr lang="en-US" altLang="en-US" sz="2400" b="1">
              <a:solidFill>
                <a:srgbClr val="000099"/>
              </a:solidFill>
              <a:latin typeface="Calibri" pitchFamily="34" charset="0"/>
            </a:endParaRPr>
          </a:p>
        </p:txBody>
      </p:sp>
      <p:sp>
        <p:nvSpPr>
          <p:cNvPr id="35846" name="Line 6"/>
          <p:cNvSpPr>
            <a:spLocks noChangeShapeType="1"/>
          </p:cNvSpPr>
          <p:nvPr/>
        </p:nvSpPr>
        <p:spPr bwMode="auto">
          <a:xfrm>
            <a:off x="457200" y="3429000"/>
            <a:ext cx="8153400" cy="0"/>
          </a:xfrm>
          <a:prstGeom prst="line">
            <a:avLst/>
          </a:prstGeom>
          <a:noFill/>
          <a:ln w="38100">
            <a:solidFill>
              <a:schemeClr val="tx1"/>
            </a:solidFill>
            <a:prstDash val="sysDot"/>
            <a:round/>
            <a:headEnd/>
            <a:tailEnd/>
          </a:ln>
        </p:spPr>
        <p:txBody>
          <a:bodyPr wrap="none" anchor="ctr"/>
          <a:lstStyle/>
          <a:p>
            <a:endParaRPr lang="en-GB"/>
          </a:p>
        </p:txBody>
      </p:sp>
      <p:sp>
        <p:nvSpPr>
          <p:cNvPr id="27655" name="AutoShape 7"/>
          <p:cNvSpPr>
            <a:spLocks noChangeArrowheads="1"/>
          </p:cNvSpPr>
          <p:nvPr/>
        </p:nvSpPr>
        <p:spPr bwMode="auto">
          <a:xfrm>
            <a:off x="7467600" y="3733800"/>
            <a:ext cx="914400" cy="1600200"/>
          </a:xfrm>
          <a:prstGeom prst="upArrow">
            <a:avLst>
              <a:gd name="adj1" fmla="val 50000"/>
              <a:gd name="adj2" fmla="val 43750"/>
            </a:avLst>
          </a:prstGeom>
          <a:solidFill>
            <a:srgbClr val="FF3300"/>
          </a:solidFill>
          <a:ln w="9525">
            <a:solidFill>
              <a:schemeClr val="tx1"/>
            </a:solidFill>
            <a:miter lim="800000"/>
            <a:headEnd/>
            <a:tailEnd/>
          </a:ln>
        </p:spPr>
        <p:txBody>
          <a:bodyPr wrap="none" anchor="ctr"/>
          <a:lstStyle/>
          <a:p>
            <a:endParaRPr lang="en-GB" altLang="en-US">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765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765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765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765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765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27653">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27653">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27651">
                                            <p:txEl>
                                              <p:pRg st="0" end="0"/>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27651">
                                            <p:txEl>
                                              <p:pRg st="1" end="1"/>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27651">
                                            <p:txEl>
                                              <p:pRg st="2" end="2"/>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499"/>
                                          </p:stCondLst>
                                        </p:cTn>
                                        <p:tgtEl>
                                          <p:spTgt spid="27651">
                                            <p:txEl>
                                              <p:pRg st="3" end="3"/>
                                            </p:txEl>
                                          </p:spTgt>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499"/>
                                          </p:stCondLst>
                                        </p:cTn>
                                        <p:tgtEl>
                                          <p:spTgt spid="27651">
                                            <p:txEl>
                                              <p:pRg st="4" end="4"/>
                                            </p:txEl>
                                          </p:spTgt>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499"/>
                                          </p:stCondLst>
                                        </p:cTn>
                                        <p:tgtEl>
                                          <p:spTgt spid="27651">
                                            <p:txEl>
                                              <p:pRg st="5" end="5"/>
                                            </p:txEl>
                                          </p:spTgt>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499"/>
                                          </p:stCondLst>
                                        </p:cTn>
                                        <p:tgtEl>
                                          <p:spTgt spid="27655"/>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grpId="0" nodeType="clickEffect">
                                  <p:stCondLst>
                                    <p:cond delay="0"/>
                                  </p:stCondLst>
                                  <p:childTnLst>
                                    <p:set>
                                      <p:cBhvr>
                                        <p:cTn id="62" dur="1" fill="hold">
                                          <p:stCondLst>
                                            <p:cond delay="499"/>
                                          </p:stCondLst>
                                        </p:cTn>
                                        <p:tgtEl>
                                          <p:spTgt spid="276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autoUpdateAnimBg="0"/>
      <p:bldP spid="27652" grpId="0" animBg="1"/>
      <p:bldP spid="27653" grpId="0" build="p" autoUpdateAnimBg="0"/>
      <p:bldP spid="2765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Box 1"/>
          <p:cNvSpPr txBox="1">
            <a:spLocks noChangeArrowheads="1"/>
          </p:cNvSpPr>
          <p:nvPr/>
        </p:nvSpPr>
        <p:spPr bwMode="auto">
          <a:xfrm>
            <a:off x="1981200" y="2057400"/>
            <a:ext cx="4800600" cy="708025"/>
          </a:xfrm>
          <a:prstGeom prst="rect">
            <a:avLst/>
          </a:prstGeom>
          <a:noFill/>
          <a:ln w="9525">
            <a:noFill/>
            <a:miter lim="800000"/>
            <a:headEnd/>
            <a:tailEnd/>
          </a:ln>
        </p:spPr>
        <p:txBody>
          <a:bodyPr>
            <a:spAutoFit/>
          </a:bodyPr>
          <a:lstStyle/>
          <a:p>
            <a:r>
              <a:rPr lang="en-GB" altLang="en-US" sz="4000">
                <a:solidFill>
                  <a:srgbClr val="FF0000"/>
                </a:solidFill>
                <a:cs typeface="Arial" charset="0"/>
              </a:rPr>
              <a:t>Influencing Styles</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Box 3"/>
          <p:cNvSpPr txBox="1">
            <a:spLocks noChangeArrowheads="1"/>
          </p:cNvSpPr>
          <p:nvPr/>
        </p:nvSpPr>
        <p:spPr bwMode="auto">
          <a:xfrm>
            <a:off x="1905000" y="381000"/>
            <a:ext cx="4419600" cy="584200"/>
          </a:xfrm>
          <a:prstGeom prst="rect">
            <a:avLst/>
          </a:prstGeom>
          <a:noFill/>
          <a:ln w="9525">
            <a:noFill/>
            <a:miter lim="800000"/>
            <a:headEnd/>
            <a:tailEnd/>
          </a:ln>
        </p:spPr>
        <p:txBody>
          <a:bodyPr>
            <a:spAutoFit/>
          </a:bodyPr>
          <a:lstStyle/>
          <a:p>
            <a:pPr algn="ctr"/>
            <a:r>
              <a:rPr lang="en-GB" altLang="en-US" sz="3200">
                <a:solidFill>
                  <a:srgbClr val="FF0000"/>
                </a:solidFill>
                <a:cs typeface="Arial" charset="0"/>
              </a:rPr>
              <a:t>Psychogeometrics</a:t>
            </a:r>
          </a:p>
        </p:txBody>
      </p:sp>
      <p:sp>
        <p:nvSpPr>
          <p:cNvPr id="5" name="Isosceles Triangle 4"/>
          <p:cNvSpPr/>
          <p:nvPr/>
        </p:nvSpPr>
        <p:spPr>
          <a:xfrm>
            <a:off x="6324600" y="2514600"/>
            <a:ext cx="2438400" cy="2667000"/>
          </a:xfrm>
          <a:prstGeom prst="triangl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6" name="Rectangle 5"/>
          <p:cNvSpPr/>
          <p:nvPr/>
        </p:nvSpPr>
        <p:spPr>
          <a:xfrm>
            <a:off x="685800" y="2057400"/>
            <a:ext cx="3200400" cy="13716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7" name="Freeform 6"/>
          <p:cNvSpPr/>
          <p:nvPr/>
        </p:nvSpPr>
        <p:spPr>
          <a:xfrm>
            <a:off x="4191000" y="1524000"/>
            <a:ext cx="4210050" cy="539750"/>
          </a:xfrm>
          <a:custGeom>
            <a:avLst/>
            <a:gdLst>
              <a:gd name="connsiteX0" fmla="*/ 0 w 2555914"/>
              <a:gd name="connsiteY0" fmla="*/ 154236 h 540014"/>
              <a:gd name="connsiteX1" fmla="*/ 33051 w 2555914"/>
              <a:gd name="connsiteY1" fmla="*/ 132202 h 540014"/>
              <a:gd name="connsiteX2" fmla="*/ 121186 w 2555914"/>
              <a:gd name="connsiteY2" fmla="*/ 176270 h 540014"/>
              <a:gd name="connsiteX3" fmla="*/ 154237 w 2555914"/>
              <a:gd name="connsiteY3" fmla="*/ 143219 h 540014"/>
              <a:gd name="connsiteX4" fmla="*/ 187287 w 2555914"/>
              <a:gd name="connsiteY4" fmla="*/ 77118 h 540014"/>
              <a:gd name="connsiteX5" fmla="*/ 253388 w 2555914"/>
              <a:gd name="connsiteY5" fmla="*/ 55084 h 540014"/>
              <a:gd name="connsiteX6" fmla="*/ 473726 w 2555914"/>
              <a:gd name="connsiteY6" fmla="*/ 66101 h 540014"/>
              <a:gd name="connsiteX7" fmla="*/ 506776 w 2555914"/>
              <a:gd name="connsiteY7" fmla="*/ 99152 h 540014"/>
              <a:gd name="connsiteX8" fmla="*/ 583894 w 2555914"/>
              <a:gd name="connsiteY8" fmla="*/ 176270 h 540014"/>
              <a:gd name="connsiteX9" fmla="*/ 594911 w 2555914"/>
              <a:gd name="connsiteY9" fmla="*/ 209320 h 540014"/>
              <a:gd name="connsiteX10" fmla="*/ 638979 w 2555914"/>
              <a:gd name="connsiteY10" fmla="*/ 143219 h 540014"/>
              <a:gd name="connsiteX11" fmla="*/ 727114 w 2555914"/>
              <a:gd name="connsiteY11" fmla="*/ 275422 h 540014"/>
              <a:gd name="connsiteX12" fmla="*/ 749147 w 2555914"/>
              <a:gd name="connsiteY12" fmla="*/ 341523 h 540014"/>
              <a:gd name="connsiteX13" fmla="*/ 782198 w 2555914"/>
              <a:gd name="connsiteY13" fmla="*/ 319489 h 540014"/>
              <a:gd name="connsiteX14" fmla="*/ 1079653 w 2555914"/>
              <a:gd name="connsiteY14" fmla="*/ 176270 h 540014"/>
              <a:gd name="connsiteX15" fmla="*/ 1145755 w 2555914"/>
              <a:gd name="connsiteY15" fmla="*/ 132202 h 540014"/>
              <a:gd name="connsiteX16" fmla="*/ 1211856 w 2555914"/>
              <a:gd name="connsiteY16" fmla="*/ 66101 h 540014"/>
              <a:gd name="connsiteX17" fmla="*/ 1244907 w 2555914"/>
              <a:gd name="connsiteY17" fmla="*/ 88135 h 540014"/>
              <a:gd name="connsiteX18" fmla="*/ 1333041 w 2555914"/>
              <a:gd name="connsiteY18" fmla="*/ 22034 h 540014"/>
              <a:gd name="connsiteX19" fmla="*/ 1377109 w 2555914"/>
              <a:gd name="connsiteY19" fmla="*/ 0 h 540014"/>
              <a:gd name="connsiteX20" fmla="*/ 1487278 w 2555914"/>
              <a:gd name="connsiteY20" fmla="*/ 22034 h 540014"/>
              <a:gd name="connsiteX21" fmla="*/ 1520328 w 2555914"/>
              <a:gd name="connsiteY21" fmla="*/ 88135 h 540014"/>
              <a:gd name="connsiteX22" fmla="*/ 1553379 w 2555914"/>
              <a:gd name="connsiteY22" fmla="*/ 143219 h 540014"/>
              <a:gd name="connsiteX23" fmla="*/ 1564396 w 2555914"/>
              <a:gd name="connsiteY23" fmla="*/ 176270 h 540014"/>
              <a:gd name="connsiteX24" fmla="*/ 1597446 w 2555914"/>
              <a:gd name="connsiteY24" fmla="*/ 209320 h 540014"/>
              <a:gd name="connsiteX25" fmla="*/ 1641514 w 2555914"/>
              <a:gd name="connsiteY25" fmla="*/ 176270 h 540014"/>
              <a:gd name="connsiteX26" fmla="*/ 1685581 w 2555914"/>
              <a:gd name="connsiteY26" fmla="*/ 132202 h 540014"/>
              <a:gd name="connsiteX27" fmla="*/ 1707615 w 2555914"/>
              <a:gd name="connsiteY27" fmla="*/ 165253 h 540014"/>
              <a:gd name="connsiteX28" fmla="*/ 1740666 w 2555914"/>
              <a:gd name="connsiteY28" fmla="*/ 176270 h 540014"/>
              <a:gd name="connsiteX29" fmla="*/ 1839817 w 2555914"/>
              <a:gd name="connsiteY29" fmla="*/ 231354 h 540014"/>
              <a:gd name="connsiteX30" fmla="*/ 1883885 w 2555914"/>
              <a:gd name="connsiteY30" fmla="*/ 330506 h 540014"/>
              <a:gd name="connsiteX31" fmla="*/ 1961003 w 2555914"/>
              <a:gd name="connsiteY31" fmla="*/ 495759 h 540014"/>
              <a:gd name="connsiteX32" fmla="*/ 1983037 w 2555914"/>
              <a:gd name="connsiteY32" fmla="*/ 418641 h 540014"/>
              <a:gd name="connsiteX33" fmla="*/ 1994053 w 2555914"/>
              <a:gd name="connsiteY33" fmla="*/ 363557 h 540014"/>
              <a:gd name="connsiteX34" fmla="*/ 2027104 w 2555914"/>
              <a:gd name="connsiteY34" fmla="*/ 374573 h 540014"/>
              <a:gd name="connsiteX35" fmla="*/ 2104222 w 2555914"/>
              <a:gd name="connsiteY35" fmla="*/ 528810 h 540014"/>
              <a:gd name="connsiteX36" fmla="*/ 2148290 w 2555914"/>
              <a:gd name="connsiteY36" fmla="*/ 539826 h 540014"/>
              <a:gd name="connsiteX37" fmla="*/ 2159307 w 2555914"/>
              <a:gd name="connsiteY37" fmla="*/ 506776 h 540014"/>
              <a:gd name="connsiteX38" fmla="*/ 2181340 w 2555914"/>
              <a:gd name="connsiteY38" fmla="*/ 451691 h 540014"/>
              <a:gd name="connsiteX39" fmla="*/ 2192357 w 2555914"/>
              <a:gd name="connsiteY39" fmla="*/ 385590 h 540014"/>
              <a:gd name="connsiteX40" fmla="*/ 2236425 w 2555914"/>
              <a:gd name="connsiteY40" fmla="*/ 363557 h 540014"/>
              <a:gd name="connsiteX41" fmla="*/ 2280492 w 2555914"/>
              <a:gd name="connsiteY41" fmla="*/ 385590 h 540014"/>
              <a:gd name="connsiteX42" fmla="*/ 2357610 w 2555914"/>
              <a:gd name="connsiteY42" fmla="*/ 319489 h 540014"/>
              <a:gd name="connsiteX43" fmla="*/ 2390661 w 2555914"/>
              <a:gd name="connsiteY43" fmla="*/ 286438 h 540014"/>
              <a:gd name="connsiteX44" fmla="*/ 2412694 w 2555914"/>
              <a:gd name="connsiteY44" fmla="*/ 253388 h 540014"/>
              <a:gd name="connsiteX45" fmla="*/ 2467779 w 2555914"/>
              <a:gd name="connsiteY45" fmla="*/ 242371 h 540014"/>
              <a:gd name="connsiteX46" fmla="*/ 2555914 w 2555914"/>
              <a:gd name="connsiteY46" fmla="*/ 264405 h 54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2555914" h="540014">
                <a:moveTo>
                  <a:pt x="0" y="154236"/>
                </a:moveTo>
                <a:cubicBezTo>
                  <a:pt x="11017" y="146891"/>
                  <a:pt x="19810" y="132202"/>
                  <a:pt x="33051" y="132202"/>
                </a:cubicBezTo>
                <a:cubicBezTo>
                  <a:pt x="60001" y="132202"/>
                  <a:pt x="98748" y="161312"/>
                  <a:pt x="121186" y="176270"/>
                </a:cubicBezTo>
                <a:cubicBezTo>
                  <a:pt x="132203" y="165253"/>
                  <a:pt x="145595" y="156183"/>
                  <a:pt x="154237" y="143219"/>
                </a:cubicBezTo>
                <a:cubicBezTo>
                  <a:pt x="170531" y="118777"/>
                  <a:pt x="157567" y="95693"/>
                  <a:pt x="187287" y="77118"/>
                </a:cubicBezTo>
                <a:cubicBezTo>
                  <a:pt x="206982" y="64808"/>
                  <a:pt x="253388" y="55084"/>
                  <a:pt x="253388" y="55084"/>
                </a:cubicBezTo>
                <a:cubicBezTo>
                  <a:pt x="326834" y="58756"/>
                  <a:pt x="401276" y="53501"/>
                  <a:pt x="473726" y="66101"/>
                </a:cubicBezTo>
                <a:cubicBezTo>
                  <a:pt x="489076" y="68771"/>
                  <a:pt x="494947" y="89013"/>
                  <a:pt x="506776" y="99152"/>
                </a:cubicBezTo>
                <a:cubicBezTo>
                  <a:pt x="578755" y="160848"/>
                  <a:pt x="526606" y="99883"/>
                  <a:pt x="583894" y="176270"/>
                </a:cubicBezTo>
                <a:cubicBezTo>
                  <a:pt x="587566" y="187287"/>
                  <a:pt x="583645" y="206504"/>
                  <a:pt x="594911" y="209320"/>
                </a:cubicBezTo>
                <a:cubicBezTo>
                  <a:pt x="630715" y="218271"/>
                  <a:pt x="636010" y="155096"/>
                  <a:pt x="638979" y="143219"/>
                </a:cubicBezTo>
                <a:cubicBezTo>
                  <a:pt x="658017" y="169872"/>
                  <a:pt x="710680" y="239267"/>
                  <a:pt x="727114" y="275422"/>
                </a:cubicBezTo>
                <a:cubicBezTo>
                  <a:pt x="736725" y="296566"/>
                  <a:pt x="741803" y="319489"/>
                  <a:pt x="749147" y="341523"/>
                </a:cubicBezTo>
                <a:cubicBezTo>
                  <a:pt x="760164" y="334178"/>
                  <a:pt x="773291" y="329286"/>
                  <a:pt x="782198" y="319489"/>
                </a:cubicBezTo>
                <a:cubicBezTo>
                  <a:pt x="930703" y="156134"/>
                  <a:pt x="772818" y="237637"/>
                  <a:pt x="1079653" y="176270"/>
                </a:cubicBezTo>
                <a:cubicBezTo>
                  <a:pt x="1101687" y="161581"/>
                  <a:pt x="1125962" y="149795"/>
                  <a:pt x="1145755" y="132202"/>
                </a:cubicBezTo>
                <a:cubicBezTo>
                  <a:pt x="1268741" y="22881"/>
                  <a:pt x="1104401" y="137737"/>
                  <a:pt x="1211856" y="66101"/>
                </a:cubicBezTo>
                <a:cubicBezTo>
                  <a:pt x="1222873" y="73446"/>
                  <a:pt x="1231846" y="85958"/>
                  <a:pt x="1244907" y="88135"/>
                </a:cubicBezTo>
                <a:cubicBezTo>
                  <a:pt x="1278712" y="93769"/>
                  <a:pt x="1323141" y="29734"/>
                  <a:pt x="1333041" y="22034"/>
                </a:cubicBezTo>
                <a:cubicBezTo>
                  <a:pt x="1346005" y="11951"/>
                  <a:pt x="1362420" y="7345"/>
                  <a:pt x="1377109" y="0"/>
                </a:cubicBezTo>
                <a:cubicBezTo>
                  <a:pt x="1413832" y="7345"/>
                  <a:pt x="1455383" y="2406"/>
                  <a:pt x="1487278" y="22034"/>
                </a:cubicBezTo>
                <a:cubicBezTo>
                  <a:pt x="1508258" y="34945"/>
                  <a:pt x="1508532" y="66509"/>
                  <a:pt x="1520328" y="88135"/>
                </a:cubicBezTo>
                <a:cubicBezTo>
                  <a:pt x="1530582" y="106933"/>
                  <a:pt x="1543803" y="124067"/>
                  <a:pt x="1553379" y="143219"/>
                </a:cubicBezTo>
                <a:cubicBezTo>
                  <a:pt x="1558573" y="153606"/>
                  <a:pt x="1557954" y="166607"/>
                  <a:pt x="1564396" y="176270"/>
                </a:cubicBezTo>
                <a:cubicBezTo>
                  <a:pt x="1573038" y="189233"/>
                  <a:pt x="1586429" y="198303"/>
                  <a:pt x="1597446" y="209320"/>
                </a:cubicBezTo>
                <a:cubicBezTo>
                  <a:pt x="1612135" y="198303"/>
                  <a:pt x="1629759" y="190376"/>
                  <a:pt x="1641514" y="176270"/>
                </a:cubicBezTo>
                <a:cubicBezTo>
                  <a:pt x="1686713" y="122032"/>
                  <a:pt x="1611005" y="157061"/>
                  <a:pt x="1685581" y="132202"/>
                </a:cubicBezTo>
                <a:cubicBezTo>
                  <a:pt x="1692926" y="143219"/>
                  <a:pt x="1697276" y="156982"/>
                  <a:pt x="1707615" y="165253"/>
                </a:cubicBezTo>
                <a:cubicBezTo>
                  <a:pt x="1716683" y="172508"/>
                  <a:pt x="1730279" y="171077"/>
                  <a:pt x="1740666" y="176270"/>
                </a:cubicBezTo>
                <a:cubicBezTo>
                  <a:pt x="1774483" y="193178"/>
                  <a:pt x="1806767" y="212993"/>
                  <a:pt x="1839817" y="231354"/>
                </a:cubicBezTo>
                <a:cubicBezTo>
                  <a:pt x="1854506" y="264405"/>
                  <a:pt x="1867710" y="298156"/>
                  <a:pt x="1883885" y="330506"/>
                </a:cubicBezTo>
                <a:cubicBezTo>
                  <a:pt x="1963521" y="489777"/>
                  <a:pt x="1918860" y="369331"/>
                  <a:pt x="1961003" y="495759"/>
                </a:cubicBezTo>
                <a:cubicBezTo>
                  <a:pt x="1968348" y="470053"/>
                  <a:pt x="1976553" y="444577"/>
                  <a:pt x="1983037" y="418641"/>
                </a:cubicBezTo>
                <a:cubicBezTo>
                  <a:pt x="1987578" y="400475"/>
                  <a:pt x="1980813" y="376798"/>
                  <a:pt x="1994053" y="363557"/>
                </a:cubicBezTo>
                <a:cubicBezTo>
                  <a:pt x="2002264" y="355345"/>
                  <a:pt x="2016087" y="370901"/>
                  <a:pt x="2027104" y="374573"/>
                </a:cubicBezTo>
                <a:cubicBezTo>
                  <a:pt x="2043403" y="439768"/>
                  <a:pt x="2044770" y="463413"/>
                  <a:pt x="2104222" y="528810"/>
                </a:cubicBezTo>
                <a:cubicBezTo>
                  <a:pt x="2114407" y="540014"/>
                  <a:pt x="2133601" y="536154"/>
                  <a:pt x="2148290" y="539826"/>
                </a:cubicBezTo>
                <a:cubicBezTo>
                  <a:pt x="2151962" y="528809"/>
                  <a:pt x="2155230" y="517649"/>
                  <a:pt x="2159307" y="506776"/>
                </a:cubicBezTo>
                <a:cubicBezTo>
                  <a:pt x="2166251" y="488259"/>
                  <a:pt x="2176137" y="470770"/>
                  <a:pt x="2181340" y="451691"/>
                </a:cubicBezTo>
                <a:cubicBezTo>
                  <a:pt x="2187217" y="430140"/>
                  <a:pt x="2180518" y="404532"/>
                  <a:pt x="2192357" y="385590"/>
                </a:cubicBezTo>
                <a:cubicBezTo>
                  <a:pt x="2201061" y="371663"/>
                  <a:pt x="2221736" y="370901"/>
                  <a:pt x="2236425" y="363557"/>
                </a:cubicBezTo>
                <a:cubicBezTo>
                  <a:pt x="2251114" y="370901"/>
                  <a:pt x="2264170" y="383777"/>
                  <a:pt x="2280492" y="385590"/>
                </a:cubicBezTo>
                <a:cubicBezTo>
                  <a:pt x="2355863" y="393964"/>
                  <a:pt x="2327676" y="367383"/>
                  <a:pt x="2357610" y="319489"/>
                </a:cubicBezTo>
                <a:cubicBezTo>
                  <a:pt x="2365868" y="306277"/>
                  <a:pt x="2380687" y="298407"/>
                  <a:pt x="2390661" y="286438"/>
                </a:cubicBezTo>
                <a:cubicBezTo>
                  <a:pt x="2399137" y="276266"/>
                  <a:pt x="2401198" y="259957"/>
                  <a:pt x="2412694" y="253388"/>
                </a:cubicBezTo>
                <a:cubicBezTo>
                  <a:pt x="2428952" y="244098"/>
                  <a:pt x="2449417" y="246043"/>
                  <a:pt x="2467779" y="242371"/>
                </a:cubicBezTo>
                <a:cubicBezTo>
                  <a:pt x="2524984" y="270974"/>
                  <a:pt x="2495423" y="264405"/>
                  <a:pt x="2555914" y="264405"/>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a:p>
        </p:txBody>
      </p:sp>
      <p:sp>
        <p:nvSpPr>
          <p:cNvPr id="8" name="Oval 7"/>
          <p:cNvSpPr/>
          <p:nvPr/>
        </p:nvSpPr>
        <p:spPr>
          <a:xfrm>
            <a:off x="3276600" y="3886200"/>
            <a:ext cx="2590800" cy="22098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pic>
        <p:nvPicPr>
          <p:cNvPr id="37895" name="Picture 2" descr="http://www.joelonsoftware.com/items/2007/03/26-b1.png"/>
          <p:cNvPicPr>
            <a:picLocks noChangeAspect="1" noChangeArrowheads="1"/>
          </p:cNvPicPr>
          <p:nvPr/>
        </p:nvPicPr>
        <p:blipFill>
          <a:blip r:embed="rId3"/>
          <a:srcRect/>
          <a:stretch>
            <a:fillRect/>
          </a:stretch>
        </p:blipFill>
        <p:spPr bwMode="auto">
          <a:xfrm>
            <a:off x="304800" y="3657600"/>
            <a:ext cx="2857500" cy="2857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304800"/>
            <a:ext cx="3276600" cy="1077913"/>
          </a:xfrm>
          <a:prstGeom prst="rect">
            <a:avLst/>
          </a:prstGeom>
          <a:solidFill>
            <a:schemeClr val="tx2">
              <a:lumMod val="60000"/>
              <a:lumOff val="40000"/>
            </a:schemeClr>
          </a:solidFill>
          <a:ln w="28575">
            <a:solidFill>
              <a:schemeClr val="tx1"/>
            </a:solidFill>
          </a:ln>
        </p:spPr>
        <p:txBody>
          <a:bodyPr>
            <a:spAutoFit/>
          </a:bodyPr>
          <a:lstStyle/>
          <a:p>
            <a:pPr algn="ctr" fontAlgn="auto">
              <a:spcBef>
                <a:spcPts val="0"/>
              </a:spcBef>
              <a:spcAft>
                <a:spcPts val="0"/>
              </a:spcAft>
              <a:defRPr/>
            </a:pPr>
            <a:r>
              <a:rPr lang="en-GB" sz="3200" dirty="0">
                <a:latin typeface="Arial" pitchFamily="34" charset="0"/>
                <a:cs typeface="Arial" pitchFamily="34" charset="0"/>
              </a:rPr>
              <a:t>Left-brain Logical thinkers</a:t>
            </a:r>
          </a:p>
        </p:txBody>
      </p:sp>
      <p:sp>
        <p:nvSpPr>
          <p:cNvPr id="5" name="TextBox 4"/>
          <p:cNvSpPr txBox="1"/>
          <p:nvPr/>
        </p:nvSpPr>
        <p:spPr>
          <a:xfrm>
            <a:off x="5029200" y="304800"/>
            <a:ext cx="3810000" cy="1077913"/>
          </a:xfrm>
          <a:prstGeom prst="rect">
            <a:avLst/>
          </a:prstGeom>
          <a:solidFill>
            <a:schemeClr val="accent2">
              <a:lumMod val="60000"/>
              <a:lumOff val="40000"/>
            </a:schemeClr>
          </a:solidFill>
          <a:ln w="28575">
            <a:solidFill>
              <a:schemeClr val="tx1"/>
            </a:solidFill>
          </a:ln>
        </p:spPr>
        <p:txBody>
          <a:bodyPr>
            <a:spAutoFit/>
          </a:bodyPr>
          <a:lstStyle/>
          <a:p>
            <a:pPr algn="ctr" fontAlgn="auto">
              <a:spcBef>
                <a:spcPts val="0"/>
              </a:spcBef>
              <a:spcAft>
                <a:spcPts val="0"/>
              </a:spcAft>
              <a:defRPr/>
            </a:pPr>
            <a:r>
              <a:rPr lang="en-GB" sz="3200" dirty="0">
                <a:latin typeface="Arial" pitchFamily="34" charset="0"/>
                <a:cs typeface="Arial" pitchFamily="34" charset="0"/>
              </a:rPr>
              <a:t>Right-brain </a:t>
            </a:r>
          </a:p>
          <a:p>
            <a:pPr algn="ctr" fontAlgn="auto">
              <a:spcBef>
                <a:spcPts val="0"/>
              </a:spcBef>
              <a:spcAft>
                <a:spcPts val="0"/>
              </a:spcAft>
              <a:defRPr/>
            </a:pPr>
            <a:r>
              <a:rPr lang="en-GB" sz="3200" dirty="0">
                <a:latin typeface="Arial" pitchFamily="34" charset="0"/>
                <a:cs typeface="Arial" pitchFamily="34" charset="0"/>
              </a:rPr>
              <a:t>People &amp; creativity</a:t>
            </a:r>
          </a:p>
        </p:txBody>
      </p:sp>
      <p:pic>
        <p:nvPicPr>
          <p:cNvPr id="38916" name="Picture 2" descr="http://www.joelonsoftware.com/items/2007/03/26-b1.png"/>
          <p:cNvPicPr>
            <a:picLocks noChangeAspect="1" noChangeArrowheads="1"/>
          </p:cNvPicPr>
          <p:nvPr/>
        </p:nvPicPr>
        <p:blipFill>
          <a:blip r:embed="rId3"/>
          <a:srcRect/>
          <a:stretch>
            <a:fillRect/>
          </a:stretch>
        </p:blipFill>
        <p:spPr bwMode="auto">
          <a:xfrm>
            <a:off x="1066800" y="1981200"/>
            <a:ext cx="1219200" cy="1219200"/>
          </a:xfrm>
          <a:prstGeom prst="rect">
            <a:avLst/>
          </a:prstGeom>
          <a:noFill/>
          <a:ln w="9525">
            <a:noFill/>
            <a:miter lim="800000"/>
            <a:headEnd/>
            <a:tailEnd/>
          </a:ln>
        </p:spPr>
      </p:pic>
      <p:sp>
        <p:nvSpPr>
          <p:cNvPr id="7" name="Isosceles Triangle 6"/>
          <p:cNvSpPr/>
          <p:nvPr/>
        </p:nvSpPr>
        <p:spPr>
          <a:xfrm>
            <a:off x="838200" y="3733800"/>
            <a:ext cx="1676400" cy="1143000"/>
          </a:xfrm>
          <a:prstGeom prst="triangl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8" name="Rectangle 7"/>
          <p:cNvSpPr/>
          <p:nvPr/>
        </p:nvSpPr>
        <p:spPr>
          <a:xfrm>
            <a:off x="533400" y="5410200"/>
            <a:ext cx="2286000" cy="6096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9" name="Oval 8"/>
          <p:cNvSpPr/>
          <p:nvPr/>
        </p:nvSpPr>
        <p:spPr>
          <a:xfrm>
            <a:off x="6172200" y="1981200"/>
            <a:ext cx="1524000" cy="12192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10" name="Freeform 9"/>
          <p:cNvSpPr/>
          <p:nvPr/>
        </p:nvSpPr>
        <p:spPr>
          <a:xfrm>
            <a:off x="4572000" y="3962400"/>
            <a:ext cx="4210050" cy="539750"/>
          </a:xfrm>
          <a:custGeom>
            <a:avLst/>
            <a:gdLst>
              <a:gd name="connsiteX0" fmla="*/ 0 w 2555914"/>
              <a:gd name="connsiteY0" fmla="*/ 154236 h 540014"/>
              <a:gd name="connsiteX1" fmla="*/ 33051 w 2555914"/>
              <a:gd name="connsiteY1" fmla="*/ 132202 h 540014"/>
              <a:gd name="connsiteX2" fmla="*/ 121186 w 2555914"/>
              <a:gd name="connsiteY2" fmla="*/ 176270 h 540014"/>
              <a:gd name="connsiteX3" fmla="*/ 154237 w 2555914"/>
              <a:gd name="connsiteY3" fmla="*/ 143219 h 540014"/>
              <a:gd name="connsiteX4" fmla="*/ 187287 w 2555914"/>
              <a:gd name="connsiteY4" fmla="*/ 77118 h 540014"/>
              <a:gd name="connsiteX5" fmla="*/ 253388 w 2555914"/>
              <a:gd name="connsiteY5" fmla="*/ 55084 h 540014"/>
              <a:gd name="connsiteX6" fmla="*/ 473726 w 2555914"/>
              <a:gd name="connsiteY6" fmla="*/ 66101 h 540014"/>
              <a:gd name="connsiteX7" fmla="*/ 506776 w 2555914"/>
              <a:gd name="connsiteY7" fmla="*/ 99152 h 540014"/>
              <a:gd name="connsiteX8" fmla="*/ 583894 w 2555914"/>
              <a:gd name="connsiteY8" fmla="*/ 176270 h 540014"/>
              <a:gd name="connsiteX9" fmla="*/ 594911 w 2555914"/>
              <a:gd name="connsiteY9" fmla="*/ 209320 h 540014"/>
              <a:gd name="connsiteX10" fmla="*/ 638979 w 2555914"/>
              <a:gd name="connsiteY10" fmla="*/ 143219 h 540014"/>
              <a:gd name="connsiteX11" fmla="*/ 727114 w 2555914"/>
              <a:gd name="connsiteY11" fmla="*/ 275422 h 540014"/>
              <a:gd name="connsiteX12" fmla="*/ 749147 w 2555914"/>
              <a:gd name="connsiteY12" fmla="*/ 341523 h 540014"/>
              <a:gd name="connsiteX13" fmla="*/ 782198 w 2555914"/>
              <a:gd name="connsiteY13" fmla="*/ 319489 h 540014"/>
              <a:gd name="connsiteX14" fmla="*/ 1079653 w 2555914"/>
              <a:gd name="connsiteY14" fmla="*/ 176270 h 540014"/>
              <a:gd name="connsiteX15" fmla="*/ 1145755 w 2555914"/>
              <a:gd name="connsiteY15" fmla="*/ 132202 h 540014"/>
              <a:gd name="connsiteX16" fmla="*/ 1211856 w 2555914"/>
              <a:gd name="connsiteY16" fmla="*/ 66101 h 540014"/>
              <a:gd name="connsiteX17" fmla="*/ 1244907 w 2555914"/>
              <a:gd name="connsiteY17" fmla="*/ 88135 h 540014"/>
              <a:gd name="connsiteX18" fmla="*/ 1333041 w 2555914"/>
              <a:gd name="connsiteY18" fmla="*/ 22034 h 540014"/>
              <a:gd name="connsiteX19" fmla="*/ 1377109 w 2555914"/>
              <a:gd name="connsiteY19" fmla="*/ 0 h 540014"/>
              <a:gd name="connsiteX20" fmla="*/ 1487278 w 2555914"/>
              <a:gd name="connsiteY20" fmla="*/ 22034 h 540014"/>
              <a:gd name="connsiteX21" fmla="*/ 1520328 w 2555914"/>
              <a:gd name="connsiteY21" fmla="*/ 88135 h 540014"/>
              <a:gd name="connsiteX22" fmla="*/ 1553379 w 2555914"/>
              <a:gd name="connsiteY22" fmla="*/ 143219 h 540014"/>
              <a:gd name="connsiteX23" fmla="*/ 1564396 w 2555914"/>
              <a:gd name="connsiteY23" fmla="*/ 176270 h 540014"/>
              <a:gd name="connsiteX24" fmla="*/ 1597446 w 2555914"/>
              <a:gd name="connsiteY24" fmla="*/ 209320 h 540014"/>
              <a:gd name="connsiteX25" fmla="*/ 1641514 w 2555914"/>
              <a:gd name="connsiteY25" fmla="*/ 176270 h 540014"/>
              <a:gd name="connsiteX26" fmla="*/ 1685581 w 2555914"/>
              <a:gd name="connsiteY26" fmla="*/ 132202 h 540014"/>
              <a:gd name="connsiteX27" fmla="*/ 1707615 w 2555914"/>
              <a:gd name="connsiteY27" fmla="*/ 165253 h 540014"/>
              <a:gd name="connsiteX28" fmla="*/ 1740666 w 2555914"/>
              <a:gd name="connsiteY28" fmla="*/ 176270 h 540014"/>
              <a:gd name="connsiteX29" fmla="*/ 1839817 w 2555914"/>
              <a:gd name="connsiteY29" fmla="*/ 231354 h 540014"/>
              <a:gd name="connsiteX30" fmla="*/ 1883885 w 2555914"/>
              <a:gd name="connsiteY30" fmla="*/ 330506 h 540014"/>
              <a:gd name="connsiteX31" fmla="*/ 1961003 w 2555914"/>
              <a:gd name="connsiteY31" fmla="*/ 495759 h 540014"/>
              <a:gd name="connsiteX32" fmla="*/ 1983037 w 2555914"/>
              <a:gd name="connsiteY32" fmla="*/ 418641 h 540014"/>
              <a:gd name="connsiteX33" fmla="*/ 1994053 w 2555914"/>
              <a:gd name="connsiteY33" fmla="*/ 363557 h 540014"/>
              <a:gd name="connsiteX34" fmla="*/ 2027104 w 2555914"/>
              <a:gd name="connsiteY34" fmla="*/ 374573 h 540014"/>
              <a:gd name="connsiteX35" fmla="*/ 2104222 w 2555914"/>
              <a:gd name="connsiteY35" fmla="*/ 528810 h 540014"/>
              <a:gd name="connsiteX36" fmla="*/ 2148290 w 2555914"/>
              <a:gd name="connsiteY36" fmla="*/ 539826 h 540014"/>
              <a:gd name="connsiteX37" fmla="*/ 2159307 w 2555914"/>
              <a:gd name="connsiteY37" fmla="*/ 506776 h 540014"/>
              <a:gd name="connsiteX38" fmla="*/ 2181340 w 2555914"/>
              <a:gd name="connsiteY38" fmla="*/ 451691 h 540014"/>
              <a:gd name="connsiteX39" fmla="*/ 2192357 w 2555914"/>
              <a:gd name="connsiteY39" fmla="*/ 385590 h 540014"/>
              <a:gd name="connsiteX40" fmla="*/ 2236425 w 2555914"/>
              <a:gd name="connsiteY40" fmla="*/ 363557 h 540014"/>
              <a:gd name="connsiteX41" fmla="*/ 2280492 w 2555914"/>
              <a:gd name="connsiteY41" fmla="*/ 385590 h 540014"/>
              <a:gd name="connsiteX42" fmla="*/ 2357610 w 2555914"/>
              <a:gd name="connsiteY42" fmla="*/ 319489 h 540014"/>
              <a:gd name="connsiteX43" fmla="*/ 2390661 w 2555914"/>
              <a:gd name="connsiteY43" fmla="*/ 286438 h 540014"/>
              <a:gd name="connsiteX44" fmla="*/ 2412694 w 2555914"/>
              <a:gd name="connsiteY44" fmla="*/ 253388 h 540014"/>
              <a:gd name="connsiteX45" fmla="*/ 2467779 w 2555914"/>
              <a:gd name="connsiteY45" fmla="*/ 242371 h 540014"/>
              <a:gd name="connsiteX46" fmla="*/ 2555914 w 2555914"/>
              <a:gd name="connsiteY46" fmla="*/ 264405 h 54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2555914" h="540014">
                <a:moveTo>
                  <a:pt x="0" y="154236"/>
                </a:moveTo>
                <a:cubicBezTo>
                  <a:pt x="11017" y="146891"/>
                  <a:pt x="19810" y="132202"/>
                  <a:pt x="33051" y="132202"/>
                </a:cubicBezTo>
                <a:cubicBezTo>
                  <a:pt x="60001" y="132202"/>
                  <a:pt x="98748" y="161312"/>
                  <a:pt x="121186" y="176270"/>
                </a:cubicBezTo>
                <a:cubicBezTo>
                  <a:pt x="132203" y="165253"/>
                  <a:pt x="145595" y="156183"/>
                  <a:pt x="154237" y="143219"/>
                </a:cubicBezTo>
                <a:cubicBezTo>
                  <a:pt x="170531" y="118777"/>
                  <a:pt x="157567" y="95693"/>
                  <a:pt x="187287" y="77118"/>
                </a:cubicBezTo>
                <a:cubicBezTo>
                  <a:pt x="206982" y="64808"/>
                  <a:pt x="253388" y="55084"/>
                  <a:pt x="253388" y="55084"/>
                </a:cubicBezTo>
                <a:cubicBezTo>
                  <a:pt x="326834" y="58756"/>
                  <a:pt x="401276" y="53501"/>
                  <a:pt x="473726" y="66101"/>
                </a:cubicBezTo>
                <a:cubicBezTo>
                  <a:pt x="489076" y="68771"/>
                  <a:pt x="494947" y="89013"/>
                  <a:pt x="506776" y="99152"/>
                </a:cubicBezTo>
                <a:cubicBezTo>
                  <a:pt x="578755" y="160848"/>
                  <a:pt x="526606" y="99883"/>
                  <a:pt x="583894" y="176270"/>
                </a:cubicBezTo>
                <a:cubicBezTo>
                  <a:pt x="587566" y="187287"/>
                  <a:pt x="583645" y="206504"/>
                  <a:pt x="594911" y="209320"/>
                </a:cubicBezTo>
                <a:cubicBezTo>
                  <a:pt x="630715" y="218271"/>
                  <a:pt x="636010" y="155096"/>
                  <a:pt x="638979" y="143219"/>
                </a:cubicBezTo>
                <a:cubicBezTo>
                  <a:pt x="658017" y="169872"/>
                  <a:pt x="710680" y="239267"/>
                  <a:pt x="727114" y="275422"/>
                </a:cubicBezTo>
                <a:cubicBezTo>
                  <a:pt x="736725" y="296566"/>
                  <a:pt x="741803" y="319489"/>
                  <a:pt x="749147" y="341523"/>
                </a:cubicBezTo>
                <a:cubicBezTo>
                  <a:pt x="760164" y="334178"/>
                  <a:pt x="773291" y="329286"/>
                  <a:pt x="782198" y="319489"/>
                </a:cubicBezTo>
                <a:cubicBezTo>
                  <a:pt x="930703" y="156134"/>
                  <a:pt x="772818" y="237637"/>
                  <a:pt x="1079653" y="176270"/>
                </a:cubicBezTo>
                <a:cubicBezTo>
                  <a:pt x="1101687" y="161581"/>
                  <a:pt x="1125962" y="149795"/>
                  <a:pt x="1145755" y="132202"/>
                </a:cubicBezTo>
                <a:cubicBezTo>
                  <a:pt x="1268741" y="22881"/>
                  <a:pt x="1104401" y="137737"/>
                  <a:pt x="1211856" y="66101"/>
                </a:cubicBezTo>
                <a:cubicBezTo>
                  <a:pt x="1222873" y="73446"/>
                  <a:pt x="1231846" y="85958"/>
                  <a:pt x="1244907" y="88135"/>
                </a:cubicBezTo>
                <a:cubicBezTo>
                  <a:pt x="1278712" y="93769"/>
                  <a:pt x="1323141" y="29734"/>
                  <a:pt x="1333041" y="22034"/>
                </a:cubicBezTo>
                <a:cubicBezTo>
                  <a:pt x="1346005" y="11951"/>
                  <a:pt x="1362420" y="7345"/>
                  <a:pt x="1377109" y="0"/>
                </a:cubicBezTo>
                <a:cubicBezTo>
                  <a:pt x="1413832" y="7345"/>
                  <a:pt x="1455383" y="2406"/>
                  <a:pt x="1487278" y="22034"/>
                </a:cubicBezTo>
                <a:cubicBezTo>
                  <a:pt x="1508258" y="34945"/>
                  <a:pt x="1508532" y="66509"/>
                  <a:pt x="1520328" y="88135"/>
                </a:cubicBezTo>
                <a:cubicBezTo>
                  <a:pt x="1530582" y="106933"/>
                  <a:pt x="1543803" y="124067"/>
                  <a:pt x="1553379" y="143219"/>
                </a:cubicBezTo>
                <a:cubicBezTo>
                  <a:pt x="1558573" y="153606"/>
                  <a:pt x="1557954" y="166607"/>
                  <a:pt x="1564396" y="176270"/>
                </a:cubicBezTo>
                <a:cubicBezTo>
                  <a:pt x="1573038" y="189233"/>
                  <a:pt x="1586429" y="198303"/>
                  <a:pt x="1597446" y="209320"/>
                </a:cubicBezTo>
                <a:cubicBezTo>
                  <a:pt x="1612135" y="198303"/>
                  <a:pt x="1629759" y="190376"/>
                  <a:pt x="1641514" y="176270"/>
                </a:cubicBezTo>
                <a:cubicBezTo>
                  <a:pt x="1686713" y="122032"/>
                  <a:pt x="1611005" y="157061"/>
                  <a:pt x="1685581" y="132202"/>
                </a:cubicBezTo>
                <a:cubicBezTo>
                  <a:pt x="1692926" y="143219"/>
                  <a:pt x="1697276" y="156982"/>
                  <a:pt x="1707615" y="165253"/>
                </a:cubicBezTo>
                <a:cubicBezTo>
                  <a:pt x="1716683" y="172508"/>
                  <a:pt x="1730279" y="171077"/>
                  <a:pt x="1740666" y="176270"/>
                </a:cubicBezTo>
                <a:cubicBezTo>
                  <a:pt x="1774483" y="193178"/>
                  <a:pt x="1806767" y="212993"/>
                  <a:pt x="1839817" y="231354"/>
                </a:cubicBezTo>
                <a:cubicBezTo>
                  <a:pt x="1854506" y="264405"/>
                  <a:pt x="1867710" y="298156"/>
                  <a:pt x="1883885" y="330506"/>
                </a:cubicBezTo>
                <a:cubicBezTo>
                  <a:pt x="1963521" y="489777"/>
                  <a:pt x="1918860" y="369331"/>
                  <a:pt x="1961003" y="495759"/>
                </a:cubicBezTo>
                <a:cubicBezTo>
                  <a:pt x="1968348" y="470053"/>
                  <a:pt x="1976553" y="444577"/>
                  <a:pt x="1983037" y="418641"/>
                </a:cubicBezTo>
                <a:cubicBezTo>
                  <a:pt x="1987578" y="400475"/>
                  <a:pt x="1980813" y="376798"/>
                  <a:pt x="1994053" y="363557"/>
                </a:cubicBezTo>
                <a:cubicBezTo>
                  <a:pt x="2002264" y="355345"/>
                  <a:pt x="2016087" y="370901"/>
                  <a:pt x="2027104" y="374573"/>
                </a:cubicBezTo>
                <a:cubicBezTo>
                  <a:pt x="2043403" y="439768"/>
                  <a:pt x="2044770" y="463413"/>
                  <a:pt x="2104222" y="528810"/>
                </a:cubicBezTo>
                <a:cubicBezTo>
                  <a:pt x="2114407" y="540014"/>
                  <a:pt x="2133601" y="536154"/>
                  <a:pt x="2148290" y="539826"/>
                </a:cubicBezTo>
                <a:cubicBezTo>
                  <a:pt x="2151962" y="528809"/>
                  <a:pt x="2155230" y="517649"/>
                  <a:pt x="2159307" y="506776"/>
                </a:cubicBezTo>
                <a:cubicBezTo>
                  <a:pt x="2166251" y="488259"/>
                  <a:pt x="2176137" y="470770"/>
                  <a:pt x="2181340" y="451691"/>
                </a:cubicBezTo>
                <a:cubicBezTo>
                  <a:pt x="2187217" y="430140"/>
                  <a:pt x="2180518" y="404532"/>
                  <a:pt x="2192357" y="385590"/>
                </a:cubicBezTo>
                <a:cubicBezTo>
                  <a:pt x="2201061" y="371663"/>
                  <a:pt x="2221736" y="370901"/>
                  <a:pt x="2236425" y="363557"/>
                </a:cubicBezTo>
                <a:cubicBezTo>
                  <a:pt x="2251114" y="370901"/>
                  <a:pt x="2264170" y="383777"/>
                  <a:pt x="2280492" y="385590"/>
                </a:cubicBezTo>
                <a:cubicBezTo>
                  <a:pt x="2355863" y="393964"/>
                  <a:pt x="2327676" y="367383"/>
                  <a:pt x="2357610" y="319489"/>
                </a:cubicBezTo>
                <a:cubicBezTo>
                  <a:pt x="2365868" y="306277"/>
                  <a:pt x="2380687" y="298407"/>
                  <a:pt x="2390661" y="286438"/>
                </a:cubicBezTo>
                <a:cubicBezTo>
                  <a:pt x="2399137" y="276266"/>
                  <a:pt x="2401198" y="259957"/>
                  <a:pt x="2412694" y="253388"/>
                </a:cubicBezTo>
                <a:cubicBezTo>
                  <a:pt x="2428952" y="244098"/>
                  <a:pt x="2449417" y="246043"/>
                  <a:pt x="2467779" y="242371"/>
                </a:cubicBezTo>
                <a:cubicBezTo>
                  <a:pt x="2524984" y="270974"/>
                  <a:pt x="2495423" y="264405"/>
                  <a:pt x="2555914" y="264405"/>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381000" y="228600"/>
            <a:ext cx="7108825" cy="1104900"/>
          </a:xfrm>
          <a:prstGeom prst="rect">
            <a:avLst/>
          </a:prstGeom>
          <a:noFill/>
          <a:ln w="9525">
            <a:noFill/>
            <a:miter lim="800000"/>
            <a:headEnd/>
            <a:tailEnd/>
          </a:ln>
        </p:spPr>
        <p:txBody>
          <a:bodyPr lIns="90488" tIns="44450" rIns="90488" bIns="44450">
            <a:spAutoFit/>
          </a:bodyPr>
          <a:lstStyle/>
          <a:p>
            <a:pPr algn="ctr" defTabSz="762000" eaLnBrk="0" hangingPunct="0"/>
            <a:r>
              <a:rPr lang="en-US" altLang="en-US" sz="6600">
                <a:solidFill>
                  <a:srgbClr val="FF0000"/>
                </a:solidFill>
                <a:cs typeface="Arial" charset="0"/>
              </a:rPr>
              <a:t>Communication</a:t>
            </a:r>
            <a:endParaRPr lang="en-US" altLang="en-US" sz="3200">
              <a:cs typeface="Arial" charset="0"/>
            </a:endParaRPr>
          </a:p>
        </p:txBody>
      </p:sp>
      <p:sp>
        <p:nvSpPr>
          <p:cNvPr id="3" name="Cloud Callout 2"/>
          <p:cNvSpPr/>
          <p:nvPr/>
        </p:nvSpPr>
        <p:spPr>
          <a:xfrm>
            <a:off x="2743200" y="1295400"/>
            <a:ext cx="5867400" cy="457200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762000" eaLnBrk="0" fontAlgn="auto" hangingPunct="0">
              <a:spcBef>
                <a:spcPts val="0"/>
              </a:spcBef>
              <a:spcAft>
                <a:spcPts val="0"/>
              </a:spcAft>
              <a:defRPr/>
            </a:pPr>
            <a:r>
              <a:rPr lang="en-US" sz="3200" dirty="0">
                <a:latin typeface="Arial" pitchFamily="34" charset="0"/>
                <a:cs typeface="Arial" pitchFamily="34" charset="0"/>
              </a:rPr>
              <a:t>The creation of understanding in someone </a:t>
            </a:r>
          </a:p>
          <a:p>
            <a:pPr defTabSz="762000" eaLnBrk="0" fontAlgn="auto" hangingPunct="0">
              <a:spcBef>
                <a:spcPts val="0"/>
              </a:spcBef>
              <a:spcAft>
                <a:spcPts val="0"/>
              </a:spcAft>
              <a:defRPr/>
            </a:pPr>
            <a:r>
              <a:rPr lang="en-US" sz="3200" dirty="0">
                <a:latin typeface="Arial" pitchFamily="34" charset="0"/>
                <a:cs typeface="Arial" pitchFamily="34" charset="0"/>
              </a:rPr>
              <a:t> else’s mind in order to promote action</a:t>
            </a:r>
            <a:endParaRPr lang="en-GB" sz="3200" dirty="0"/>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62" name="Object 3"/>
          <p:cNvGraphicFramePr>
            <a:graphicFrameLocks noChangeAspect="1"/>
          </p:cNvGraphicFramePr>
          <p:nvPr/>
        </p:nvGraphicFramePr>
        <p:xfrm>
          <a:off x="1863725" y="228600"/>
          <a:ext cx="5624513" cy="6172200"/>
        </p:xfrm>
        <a:graphic>
          <a:graphicData uri="http://schemas.openxmlformats.org/presentationml/2006/ole">
            <p:oleObj spid="_x0000_s40962" name="Bitmap Image" r:id="rId3" imgW="3133820" imgH="3438748" progId="PBrush">
              <p:embed/>
            </p:oleObj>
          </a:graphicData>
        </a:graphic>
      </p:graphicFrame>
      <p:sp>
        <p:nvSpPr>
          <p:cNvPr id="24579" name="Text Box 3"/>
          <p:cNvSpPr txBox="1">
            <a:spLocks noChangeArrowheads="1"/>
          </p:cNvSpPr>
          <p:nvPr/>
        </p:nvSpPr>
        <p:spPr bwMode="auto">
          <a:xfrm>
            <a:off x="2574925" y="2938463"/>
            <a:ext cx="1860550" cy="1190625"/>
          </a:xfrm>
          <a:prstGeom prst="rect">
            <a:avLst/>
          </a:prstGeom>
          <a:noFill/>
          <a:ln w="9525">
            <a:noFill/>
            <a:miter lim="800000"/>
            <a:headEnd/>
            <a:tailEnd/>
          </a:ln>
        </p:spPr>
        <p:txBody>
          <a:bodyPr wrap="none">
            <a:spAutoFit/>
          </a:bodyPr>
          <a:lstStyle/>
          <a:p>
            <a:pPr defTabSz="762000" eaLnBrk="0" hangingPunct="0"/>
            <a:r>
              <a:rPr lang="en-US" altLang="en-US" sz="3600" b="1">
                <a:solidFill>
                  <a:schemeClr val="bg1"/>
                </a:solidFill>
              </a:rPr>
              <a:t>VISUAL</a:t>
            </a:r>
          </a:p>
          <a:p>
            <a:pPr defTabSz="762000" eaLnBrk="0" hangingPunct="0"/>
            <a:r>
              <a:rPr lang="en-US" altLang="en-US" sz="3600" b="1">
                <a:solidFill>
                  <a:schemeClr val="bg1"/>
                </a:solidFill>
              </a:rPr>
              <a:t>55%</a:t>
            </a:r>
          </a:p>
        </p:txBody>
      </p:sp>
      <p:sp>
        <p:nvSpPr>
          <p:cNvPr id="24580" name="Text Box 4"/>
          <p:cNvSpPr txBox="1">
            <a:spLocks noChangeArrowheads="1"/>
          </p:cNvSpPr>
          <p:nvPr/>
        </p:nvSpPr>
        <p:spPr bwMode="auto">
          <a:xfrm>
            <a:off x="5181600" y="2209800"/>
            <a:ext cx="1784350" cy="1190625"/>
          </a:xfrm>
          <a:prstGeom prst="rect">
            <a:avLst/>
          </a:prstGeom>
          <a:noFill/>
          <a:ln w="9525">
            <a:noFill/>
            <a:miter lim="800000"/>
            <a:headEnd/>
            <a:tailEnd/>
          </a:ln>
        </p:spPr>
        <p:txBody>
          <a:bodyPr wrap="none">
            <a:spAutoFit/>
          </a:bodyPr>
          <a:lstStyle/>
          <a:p>
            <a:pPr defTabSz="762000" eaLnBrk="0" hangingPunct="0"/>
            <a:r>
              <a:rPr lang="en-US" altLang="en-US" sz="3600" b="1">
                <a:solidFill>
                  <a:schemeClr val="bg1"/>
                </a:solidFill>
              </a:rPr>
              <a:t>VOCAL</a:t>
            </a:r>
          </a:p>
          <a:p>
            <a:pPr defTabSz="762000" eaLnBrk="0" hangingPunct="0"/>
            <a:r>
              <a:rPr lang="en-US" altLang="en-US" sz="3600" b="1">
                <a:solidFill>
                  <a:schemeClr val="bg1"/>
                </a:solidFill>
              </a:rPr>
              <a:t>38%</a:t>
            </a:r>
          </a:p>
        </p:txBody>
      </p:sp>
      <p:sp>
        <p:nvSpPr>
          <p:cNvPr id="24581" name="Text Box 5"/>
          <p:cNvSpPr txBox="1">
            <a:spLocks noChangeArrowheads="1"/>
          </p:cNvSpPr>
          <p:nvPr/>
        </p:nvSpPr>
        <p:spPr bwMode="auto">
          <a:xfrm>
            <a:off x="5562600" y="4876800"/>
            <a:ext cx="2063750" cy="1190625"/>
          </a:xfrm>
          <a:prstGeom prst="rect">
            <a:avLst/>
          </a:prstGeom>
          <a:noFill/>
          <a:ln w="9525">
            <a:noFill/>
            <a:miter lim="800000"/>
            <a:headEnd/>
            <a:tailEnd/>
          </a:ln>
        </p:spPr>
        <p:txBody>
          <a:bodyPr wrap="none">
            <a:spAutoFit/>
          </a:bodyPr>
          <a:lstStyle/>
          <a:p>
            <a:pPr defTabSz="762000" eaLnBrk="0" hangingPunct="0"/>
            <a:r>
              <a:rPr lang="en-US" altLang="en-US" sz="3600" b="1"/>
              <a:t>VERBAL</a:t>
            </a:r>
          </a:p>
          <a:p>
            <a:pPr defTabSz="762000" eaLnBrk="0" hangingPunct="0"/>
            <a:r>
              <a:rPr lang="en-US" altLang="en-US" sz="3600" b="1"/>
              <a:t>  7%</a:t>
            </a:r>
          </a:p>
        </p:txBody>
      </p:sp>
      <p:sp>
        <p:nvSpPr>
          <p:cNvPr id="40966" name="Text Box 6"/>
          <p:cNvSpPr txBox="1">
            <a:spLocks noChangeArrowheads="1"/>
          </p:cNvSpPr>
          <p:nvPr/>
        </p:nvSpPr>
        <p:spPr bwMode="auto">
          <a:xfrm>
            <a:off x="304800" y="374650"/>
            <a:ext cx="2828925" cy="457200"/>
          </a:xfrm>
          <a:prstGeom prst="rect">
            <a:avLst/>
          </a:prstGeom>
          <a:noFill/>
          <a:ln w="9525">
            <a:noFill/>
            <a:miter lim="800000"/>
            <a:headEnd/>
            <a:tailEnd/>
          </a:ln>
        </p:spPr>
        <p:txBody>
          <a:bodyPr wrap="none">
            <a:spAutoFit/>
          </a:bodyPr>
          <a:lstStyle/>
          <a:p>
            <a:pPr defTabSz="762000" eaLnBrk="0" hangingPunct="0"/>
            <a:r>
              <a:rPr lang="en-US" altLang="en-US" sz="2400" b="1" i="1">
                <a:latin typeface="Tahoma" charset="0"/>
              </a:rPr>
              <a:t>Albert Mehrabian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457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458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45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autoUpdateAnimBg="0"/>
      <p:bldP spid="24580" grpId="0" autoUpdateAnimBg="0"/>
      <p:bldP spid="24581"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81000" y="188913"/>
            <a:ext cx="8526463" cy="523875"/>
          </a:xfrm>
          <a:prstGeom prst="rect">
            <a:avLst/>
          </a:prstGeom>
          <a:noFill/>
          <a:ln w="9525">
            <a:noFill/>
            <a:miter lim="800000"/>
            <a:headEnd/>
            <a:tailEnd/>
          </a:ln>
        </p:spPr>
        <p:txBody>
          <a:bodyPr wrap="none">
            <a:spAutoFit/>
          </a:bodyPr>
          <a:lstStyle/>
          <a:p>
            <a:pPr eaLnBrk="0" hangingPunct="0"/>
            <a:r>
              <a:rPr lang="en-GB" altLang="en-US" sz="2800">
                <a:solidFill>
                  <a:srgbClr val="FF0000"/>
                </a:solidFill>
                <a:cs typeface="Arial" charset="0"/>
              </a:rPr>
              <a:t>Balancing leadership &amp; management responsibilities</a:t>
            </a:r>
          </a:p>
        </p:txBody>
      </p:sp>
      <p:grpSp>
        <p:nvGrpSpPr>
          <p:cNvPr id="5123" name="Group 3"/>
          <p:cNvGrpSpPr>
            <a:grpSpLocks/>
          </p:cNvGrpSpPr>
          <p:nvPr/>
        </p:nvGrpSpPr>
        <p:grpSpPr bwMode="auto">
          <a:xfrm>
            <a:off x="2014538" y="1233488"/>
            <a:ext cx="5110162" cy="5283200"/>
            <a:chOff x="1269" y="777"/>
            <a:chExt cx="3219" cy="3328"/>
          </a:xfrm>
        </p:grpSpPr>
        <p:sp>
          <p:nvSpPr>
            <p:cNvPr id="5137" name="Freeform 4"/>
            <p:cNvSpPr>
              <a:spLocks/>
            </p:cNvSpPr>
            <p:nvPr/>
          </p:nvSpPr>
          <p:spPr bwMode="auto">
            <a:xfrm>
              <a:off x="1269" y="777"/>
              <a:ext cx="3219" cy="461"/>
            </a:xfrm>
            <a:custGeom>
              <a:avLst/>
              <a:gdLst>
                <a:gd name="T0" fmla="*/ 0 w 3219"/>
                <a:gd name="T1" fmla="*/ 461 h 461"/>
                <a:gd name="T2" fmla="*/ 3219 w 3219"/>
                <a:gd name="T3" fmla="*/ 461 h 461"/>
                <a:gd name="T4" fmla="*/ 3219 w 3219"/>
                <a:gd name="T5" fmla="*/ 298 h 461"/>
                <a:gd name="T6" fmla="*/ 1756 w 3219"/>
                <a:gd name="T7" fmla="*/ 0 h 461"/>
                <a:gd name="T8" fmla="*/ 1517 w 3219"/>
                <a:gd name="T9" fmla="*/ 0 h 461"/>
                <a:gd name="T10" fmla="*/ 0 w 3219"/>
                <a:gd name="T11" fmla="*/ 271 h 461"/>
                <a:gd name="T12" fmla="*/ 0 w 3219"/>
                <a:gd name="T13" fmla="*/ 461 h 461"/>
                <a:gd name="T14" fmla="*/ 0 60000 65536"/>
                <a:gd name="T15" fmla="*/ 0 60000 65536"/>
                <a:gd name="T16" fmla="*/ 0 60000 65536"/>
                <a:gd name="T17" fmla="*/ 0 60000 65536"/>
                <a:gd name="T18" fmla="*/ 0 60000 65536"/>
                <a:gd name="T19" fmla="*/ 0 60000 65536"/>
                <a:gd name="T20" fmla="*/ 0 60000 65536"/>
                <a:gd name="T21" fmla="*/ 0 w 3219"/>
                <a:gd name="T22" fmla="*/ 0 h 461"/>
                <a:gd name="T23" fmla="*/ 3219 w 3219"/>
                <a:gd name="T24" fmla="*/ 461 h 46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19" h="461">
                  <a:moveTo>
                    <a:pt x="0" y="461"/>
                  </a:moveTo>
                  <a:lnTo>
                    <a:pt x="3219" y="461"/>
                  </a:lnTo>
                  <a:lnTo>
                    <a:pt x="3219" y="298"/>
                  </a:lnTo>
                  <a:lnTo>
                    <a:pt x="1756" y="0"/>
                  </a:lnTo>
                  <a:lnTo>
                    <a:pt x="1517" y="0"/>
                  </a:lnTo>
                  <a:lnTo>
                    <a:pt x="0" y="271"/>
                  </a:lnTo>
                  <a:lnTo>
                    <a:pt x="0" y="461"/>
                  </a:lnTo>
                  <a:close/>
                </a:path>
              </a:pathLst>
            </a:custGeom>
            <a:solidFill>
              <a:srgbClr val="000000"/>
            </a:solidFill>
            <a:ln w="9525">
              <a:noFill/>
              <a:round/>
              <a:headEnd/>
              <a:tailEnd/>
            </a:ln>
          </p:spPr>
          <p:txBody>
            <a:bodyPr/>
            <a:lstStyle/>
            <a:p>
              <a:endParaRPr lang="en-GB"/>
            </a:p>
          </p:txBody>
        </p:sp>
        <p:sp>
          <p:nvSpPr>
            <p:cNvPr id="5138" name="Oval 5"/>
            <p:cNvSpPr>
              <a:spLocks noChangeArrowheads="1"/>
            </p:cNvSpPr>
            <p:nvPr/>
          </p:nvSpPr>
          <p:spPr bwMode="auto">
            <a:xfrm>
              <a:off x="2772" y="912"/>
              <a:ext cx="215" cy="215"/>
            </a:xfrm>
            <a:prstGeom prst="ellipse">
              <a:avLst/>
            </a:prstGeom>
            <a:blipFill dpi="0" rotWithShape="0">
              <a:blip r:embed="rId3"/>
              <a:srcRect/>
              <a:tile tx="0" ty="0" sx="100000" sy="100000" flip="none" algn="tl"/>
            </a:blipFill>
            <a:ln w="19050">
              <a:solidFill>
                <a:srgbClr val="8080FF"/>
              </a:solidFill>
              <a:round/>
              <a:headEnd/>
              <a:tailEnd/>
            </a:ln>
          </p:spPr>
          <p:txBody>
            <a:bodyPr/>
            <a:lstStyle/>
            <a:p>
              <a:endParaRPr lang="en-GB" altLang="en-US">
                <a:latin typeface="Calibri" pitchFamily="34" charset="0"/>
              </a:endParaRPr>
            </a:p>
          </p:txBody>
        </p:sp>
        <p:sp>
          <p:nvSpPr>
            <p:cNvPr id="5139" name="Freeform 6"/>
            <p:cNvSpPr>
              <a:spLocks/>
            </p:cNvSpPr>
            <p:nvPr/>
          </p:nvSpPr>
          <p:spPr bwMode="auto">
            <a:xfrm>
              <a:off x="2079" y="1183"/>
              <a:ext cx="1589" cy="2922"/>
            </a:xfrm>
            <a:custGeom>
              <a:avLst/>
              <a:gdLst>
                <a:gd name="T0" fmla="*/ 795 w 1589"/>
                <a:gd name="T1" fmla="*/ 0 h 2922"/>
                <a:gd name="T2" fmla="*/ 1032 w 1589"/>
                <a:gd name="T3" fmla="*/ 1325 h 2922"/>
                <a:gd name="T4" fmla="*/ 1032 w 1589"/>
                <a:gd name="T5" fmla="*/ 2461 h 2922"/>
                <a:gd name="T6" fmla="*/ 1192 w 1589"/>
                <a:gd name="T7" fmla="*/ 2461 h 2922"/>
                <a:gd name="T8" fmla="*/ 1589 w 1589"/>
                <a:gd name="T9" fmla="*/ 2651 h 2922"/>
                <a:gd name="T10" fmla="*/ 1589 w 1589"/>
                <a:gd name="T11" fmla="*/ 2922 h 2922"/>
                <a:gd name="T12" fmla="*/ 0 w 1589"/>
                <a:gd name="T13" fmla="*/ 2922 h 2922"/>
                <a:gd name="T14" fmla="*/ 0 w 1589"/>
                <a:gd name="T15" fmla="*/ 2679 h 2922"/>
                <a:gd name="T16" fmla="*/ 318 w 1589"/>
                <a:gd name="T17" fmla="*/ 2489 h 2922"/>
                <a:gd name="T18" fmla="*/ 503 w 1589"/>
                <a:gd name="T19" fmla="*/ 2489 h 2922"/>
                <a:gd name="T20" fmla="*/ 503 w 1589"/>
                <a:gd name="T21" fmla="*/ 1325 h 2922"/>
                <a:gd name="T22" fmla="*/ 795 w 1589"/>
                <a:gd name="T23" fmla="*/ 0 h 29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89"/>
                <a:gd name="T37" fmla="*/ 0 h 2922"/>
                <a:gd name="T38" fmla="*/ 1589 w 1589"/>
                <a:gd name="T39" fmla="*/ 2922 h 292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89" h="2922">
                  <a:moveTo>
                    <a:pt x="795" y="0"/>
                  </a:moveTo>
                  <a:lnTo>
                    <a:pt x="1032" y="1325"/>
                  </a:lnTo>
                  <a:lnTo>
                    <a:pt x="1032" y="2461"/>
                  </a:lnTo>
                  <a:lnTo>
                    <a:pt x="1192" y="2461"/>
                  </a:lnTo>
                  <a:lnTo>
                    <a:pt x="1589" y="2651"/>
                  </a:lnTo>
                  <a:lnTo>
                    <a:pt x="1589" y="2922"/>
                  </a:lnTo>
                  <a:lnTo>
                    <a:pt x="0" y="2922"/>
                  </a:lnTo>
                  <a:lnTo>
                    <a:pt x="0" y="2679"/>
                  </a:lnTo>
                  <a:lnTo>
                    <a:pt x="318" y="2489"/>
                  </a:lnTo>
                  <a:lnTo>
                    <a:pt x="503" y="2489"/>
                  </a:lnTo>
                  <a:lnTo>
                    <a:pt x="503" y="1325"/>
                  </a:lnTo>
                  <a:lnTo>
                    <a:pt x="795" y="0"/>
                  </a:lnTo>
                  <a:close/>
                </a:path>
              </a:pathLst>
            </a:custGeom>
            <a:solidFill>
              <a:srgbClr val="000000"/>
            </a:solidFill>
            <a:ln w="19050">
              <a:solidFill>
                <a:srgbClr val="000000"/>
              </a:solidFill>
              <a:round/>
              <a:headEnd/>
              <a:tailEnd/>
            </a:ln>
          </p:spPr>
          <p:txBody>
            <a:bodyPr/>
            <a:lstStyle/>
            <a:p>
              <a:endParaRPr lang="en-GB"/>
            </a:p>
          </p:txBody>
        </p:sp>
      </p:grpSp>
      <p:grpSp>
        <p:nvGrpSpPr>
          <p:cNvPr id="5124" name="Group 7"/>
          <p:cNvGrpSpPr>
            <a:grpSpLocks/>
          </p:cNvGrpSpPr>
          <p:nvPr/>
        </p:nvGrpSpPr>
        <p:grpSpPr bwMode="auto">
          <a:xfrm>
            <a:off x="933450" y="1928813"/>
            <a:ext cx="2928938" cy="4106862"/>
            <a:chOff x="588" y="1215"/>
            <a:chExt cx="1845" cy="2587"/>
          </a:xfrm>
        </p:grpSpPr>
        <p:sp>
          <p:nvSpPr>
            <p:cNvPr id="5133" name="Line 8"/>
            <p:cNvSpPr>
              <a:spLocks noChangeShapeType="1"/>
            </p:cNvSpPr>
            <p:nvPr/>
          </p:nvSpPr>
          <p:spPr bwMode="auto">
            <a:xfrm>
              <a:off x="1534" y="1215"/>
              <a:ext cx="855" cy="1996"/>
            </a:xfrm>
            <a:prstGeom prst="line">
              <a:avLst/>
            </a:prstGeom>
            <a:noFill/>
            <a:ln w="19050">
              <a:solidFill>
                <a:srgbClr val="000000"/>
              </a:solidFill>
              <a:round/>
              <a:headEnd/>
              <a:tailEnd/>
            </a:ln>
          </p:spPr>
          <p:txBody>
            <a:bodyPr/>
            <a:lstStyle/>
            <a:p>
              <a:endParaRPr lang="en-GB"/>
            </a:p>
          </p:txBody>
        </p:sp>
        <p:sp>
          <p:nvSpPr>
            <p:cNvPr id="5134" name="Line 9"/>
            <p:cNvSpPr>
              <a:spLocks noChangeShapeType="1"/>
            </p:cNvSpPr>
            <p:nvPr/>
          </p:nvSpPr>
          <p:spPr bwMode="auto">
            <a:xfrm>
              <a:off x="1534" y="1215"/>
              <a:ext cx="1" cy="1972"/>
            </a:xfrm>
            <a:prstGeom prst="line">
              <a:avLst/>
            </a:prstGeom>
            <a:noFill/>
            <a:ln w="19050">
              <a:solidFill>
                <a:srgbClr val="000000"/>
              </a:solidFill>
              <a:round/>
              <a:headEnd/>
              <a:tailEnd/>
            </a:ln>
          </p:spPr>
          <p:txBody>
            <a:bodyPr/>
            <a:lstStyle/>
            <a:p>
              <a:endParaRPr lang="en-GB"/>
            </a:p>
          </p:txBody>
        </p:sp>
        <p:sp>
          <p:nvSpPr>
            <p:cNvPr id="5135" name="Line 10"/>
            <p:cNvSpPr>
              <a:spLocks noChangeShapeType="1"/>
            </p:cNvSpPr>
            <p:nvPr/>
          </p:nvSpPr>
          <p:spPr bwMode="auto">
            <a:xfrm flipH="1">
              <a:off x="658" y="1215"/>
              <a:ext cx="876" cy="1969"/>
            </a:xfrm>
            <a:prstGeom prst="line">
              <a:avLst/>
            </a:prstGeom>
            <a:noFill/>
            <a:ln w="19050">
              <a:solidFill>
                <a:srgbClr val="000000"/>
              </a:solidFill>
              <a:round/>
              <a:headEnd/>
              <a:tailEnd/>
            </a:ln>
          </p:spPr>
          <p:txBody>
            <a:bodyPr/>
            <a:lstStyle/>
            <a:p>
              <a:endParaRPr lang="en-GB"/>
            </a:p>
          </p:txBody>
        </p:sp>
        <p:sp>
          <p:nvSpPr>
            <p:cNvPr id="5136" name="Freeform 11"/>
            <p:cNvSpPr>
              <a:spLocks/>
            </p:cNvSpPr>
            <p:nvPr/>
          </p:nvSpPr>
          <p:spPr bwMode="auto">
            <a:xfrm>
              <a:off x="588" y="3179"/>
              <a:ext cx="1845" cy="623"/>
            </a:xfrm>
            <a:custGeom>
              <a:avLst/>
              <a:gdLst>
                <a:gd name="T0" fmla="*/ 9 w 1845"/>
                <a:gd name="T1" fmla="*/ 0 h 623"/>
                <a:gd name="T2" fmla="*/ 0 w 1845"/>
                <a:gd name="T3" fmla="*/ 66 h 623"/>
                <a:gd name="T4" fmla="*/ 9 w 1845"/>
                <a:gd name="T5" fmla="*/ 149 h 623"/>
                <a:gd name="T6" fmla="*/ 37 w 1845"/>
                <a:gd name="T7" fmla="*/ 233 h 623"/>
                <a:gd name="T8" fmla="*/ 87 w 1845"/>
                <a:gd name="T9" fmla="*/ 316 h 623"/>
                <a:gd name="T10" fmla="*/ 166 w 1845"/>
                <a:gd name="T11" fmla="*/ 391 h 623"/>
                <a:gd name="T12" fmla="*/ 262 w 1845"/>
                <a:gd name="T13" fmla="*/ 461 h 623"/>
                <a:gd name="T14" fmla="*/ 359 w 1845"/>
                <a:gd name="T15" fmla="*/ 508 h 623"/>
                <a:gd name="T16" fmla="*/ 441 w 1845"/>
                <a:gd name="T17" fmla="*/ 540 h 623"/>
                <a:gd name="T18" fmla="*/ 532 w 1845"/>
                <a:gd name="T19" fmla="*/ 572 h 623"/>
                <a:gd name="T20" fmla="*/ 620 w 1845"/>
                <a:gd name="T21" fmla="*/ 591 h 623"/>
                <a:gd name="T22" fmla="*/ 707 w 1845"/>
                <a:gd name="T23" fmla="*/ 605 h 623"/>
                <a:gd name="T24" fmla="*/ 789 w 1845"/>
                <a:gd name="T25" fmla="*/ 614 h 623"/>
                <a:gd name="T26" fmla="*/ 895 w 1845"/>
                <a:gd name="T27" fmla="*/ 623 h 623"/>
                <a:gd name="T28" fmla="*/ 996 w 1845"/>
                <a:gd name="T29" fmla="*/ 619 h 623"/>
                <a:gd name="T30" fmla="*/ 1093 w 1845"/>
                <a:gd name="T31" fmla="*/ 614 h 623"/>
                <a:gd name="T32" fmla="*/ 1207 w 1845"/>
                <a:gd name="T33" fmla="*/ 601 h 623"/>
                <a:gd name="T34" fmla="*/ 1291 w 1845"/>
                <a:gd name="T35" fmla="*/ 581 h 623"/>
                <a:gd name="T36" fmla="*/ 1382 w 1845"/>
                <a:gd name="T37" fmla="*/ 553 h 623"/>
                <a:gd name="T38" fmla="*/ 1468 w 1845"/>
                <a:gd name="T39" fmla="*/ 522 h 623"/>
                <a:gd name="T40" fmla="*/ 1529 w 1845"/>
                <a:gd name="T41" fmla="*/ 497 h 623"/>
                <a:gd name="T42" fmla="*/ 1593 w 1845"/>
                <a:gd name="T43" fmla="*/ 456 h 623"/>
                <a:gd name="T44" fmla="*/ 1643 w 1845"/>
                <a:gd name="T45" fmla="*/ 423 h 623"/>
                <a:gd name="T46" fmla="*/ 1698 w 1845"/>
                <a:gd name="T47" fmla="*/ 377 h 623"/>
                <a:gd name="T48" fmla="*/ 1750 w 1845"/>
                <a:gd name="T49" fmla="*/ 335 h 623"/>
                <a:gd name="T50" fmla="*/ 1782 w 1845"/>
                <a:gd name="T51" fmla="*/ 285 h 623"/>
                <a:gd name="T52" fmla="*/ 1814 w 1845"/>
                <a:gd name="T53" fmla="*/ 228 h 623"/>
                <a:gd name="T54" fmla="*/ 1836 w 1845"/>
                <a:gd name="T55" fmla="*/ 168 h 623"/>
                <a:gd name="T56" fmla="*/ 1845 w 1845"/>
                <a:gd name="T57" fmla="*/ 93 h 623"/>
                <a:gd name="T58" fmla="*/ 1841 w 1845"/>
                <a:gd name="T59" fmla="*/ 5 h 623"/>
                <a:gd name="T60" fmla="*/ 9 w 1845"/>
                <a:gd name="T61" fmla="*/ 0 h 62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845"/>
                <a:gd name="T94" fmla="*/ 0 h 623"/>
                <a:gd name="T95" fmla="*/ 1845 w 1845"/>
                <a:gd name="T96" fmla="*/ 623 h 623"/>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845" h="623">
                  <a:moveTo>
                    <a:pt x="9" y="0"/>
                  </a:moveTo>
                  <a:lnTo>
                    <a:pt x="0" y="66"/>
                  </a:lnTo>
                  <a:lnTo>
                    <a:pt x="9" y="149"/>
                  </a:lnTo>
                  <a:lnTo>
                    <a:pt x="37" y="233"/>
                  </a:lnTo>
                  <a:lnTo>
                    <a:pt x="87" y="316"/>
                  </a:lnTo>
                  <a:lnTo>
                    <a:pt x="166" y="391"/>
                  </a:lnTo>
                  <a:lnTo>
                    <a:pt x="262" y="461"/>
                  </a:lnTo>
                  <a:lnTo>
                    <a:pt x="359" y="508"/>
                  </a:lnTo>
                  <a:lnTo>
                    <a:pt x="441" y="540"/>
                  </a:lnTo>
                  <a:lnTo>
                    <a:pt x="532" y="572"/>
                  </a:lnTo>
                  <a:lnTo>
                    <a:pt x="620" y="591"/>
                  </a:lnTo>
                  <a:lnTo>
                    <a:pt x="707" y="605"/>
                  </a:lnTo>
                  <a:lnTo>
                    <a:pt x="789" y="614"/>
                  </a:lnTo>
                  <a:lnTo>
                    <a:pt x="895" y="623"/>
                  </a:lnTo>
                  <a:lnTo>
                    <a:pt x="996" y="619"/>
                  </a:lnTo>
                  <a:lnTo>
                    <a:pt x="1093" y="614"/>
                  </a:lnTo>
                  <a:lnTo>
                    <a:pt x="1207" y="601"/>
                  </a:lnTo>
                  <a:lnTo>
                    <a:pt x="1291" y="581"/>
                  </a:lnTo>
                  <a:lnTo>
                    <a:pt x="1382" y="553"/>
                  </a:lnTo>
                  <a:lnTo>
                    <a:pt x="1468" y="522"/>
                  </a:lnTo>
                  <a:lnTo>
                    <a:pt x="1529" y="497"/>
                  </a:lnTo>
                  <a:lnTo>
                    <a:pt x="1593" y="456"/>
                  </a:lnTo>
                  <a:lnTo>
                    <a:pt x="1643" y="423"/>
                  </a:lnTo>
                  <a:lnTo>
                    <a:pt x="1698" y="377"/>
                  </a:lnTo>
                  <a:lnTo>
                    <a:pt x="1750" y="335"/>
                  </a:lnTo>
                  <a:lnTo>
                    <a:pt x="1782" y="285"/>
                  </a:lnTo>
                  <a:lnTo>
                    <a:pt x="1814" y="228"/>
                  </a:lnTo>
                  <a:lnTo>
                    <a:pt x="1836" y="168"/>
                  </a:lnTo>
                  <a:lnTo>
                    <a:pt x="1845" y="93"/>
                  </a:lnTo>
                  <a:lnTo>
                    <a:pt x="1841" y="5"/>
                  </a:lnTo>
                  <a:lnTo>
                    <a:pt x="9" y="0"/>
                  </a:lnTo>
                  <a:close/>
                </a:path>
              </a:pathLst>
            </a:custGeom>
            <a:solidFill>
              <a:srgbClr val="000000"/>
            </a:solidFill>
            <a:ln w="9525">
              <a:noFill/>
              <a:round/>
              <a:headEnd/>
              <a:tailEnd/>
            </a:ln>
          </p:spPr>
          <p:txBody>
            <a:bodyPr/>
            <a:lstStyle/>
            <a:p>
              <a:endParaRPr lang="en-GB"/>
            </a:p>
          </p:txBody>
        </p:sp>
      </p:grpSp>
      <p:grpSp>
        <p:nvGrpSpPr>
          <p:cNvPr id="5125" name="Group 12"/>
          <p:cNvGrpSpPr>
            <a:grpSpLocks/>
          </p:cNvGrpSpPr>
          <p:nvPr/>
        </p:nvGrpSpPr>
        <p:grpSpPr bwMode="auto">
          <a:xfrm>
            <a:off x="5210175" y="1928813"/>
            <a:ext cx="2928938" cy="4106862"/>
            <a:chOff x="3282" y="1215"/>
            <a:chExt cx="1845" cy="2587"/>
          </a:xfrm>
        </p:grpSpPr>
        <p:sp>
          <p:nvSpPr>
            <p:cNvPr id="5129" name="Freeform 13"/>
            <p:cNvSpPr>
              <a:spLocks/>
            </p:cNvSpPr>
            <p:nvPr/>
          </p:nvSpPr>
          <p:spPr bwMode="auto">
            <a:xfrm>
              <a:off x="3282" y="3179"/>
              <a:ext cx="1845" cy="623"/>
            </a:xfrm>
            <a:custGeom>
              <a:avLst/>
              <a:gdLst>
                <a:gd name="T0" fmla="*/ 9 w 1845"/>
                <a:gd name="T1" fmla="*/ 0 h 623"/>
                <a:gd name="T2" fmla="*/ 0 w 1845"/>
                <a:gd name="T3" fmla="*/ 66 h 623"/>
                <a:gd name="T4" fmla="*/ 9 w 1845"/>
                <a:gd name="T5" fmla="*/ 149 h 623"/>
                <a:gd name="T6" fmla="*/ 36 w 1845"/>
                <a:gd name="T7" fmla="*/ 233 h 623"/>
                <a:gd name="T8" fmla="*/ 86 w 1845"/>
                <a:gd name="T9" fmla="*/ 316 h 623"/>
                <a:gd name="T10" fmla="*/ 165 w 1845"/>
                <a:gd name="T11" fmla="*/ 391 h 623"/>
                <a:gd name="T12" fmla="*/ 261 w 1845"/>
                <a:gd name="T13" fmla="*/ 461 h 623"/>
                <a:gd name="T14" fmla="*/ 358 w 1845"/>
                <a:gd name="T15" fmla="*/ 508 h 623"/>
                <a:gd name="T16" fmla="*/ 440 w 1845"/>
                <a:gd name="T17" fmla="*/ 540 h 623"/>
                <a:gd name="T18" fmla="*/ 532 w 1845"/>
                <a:gd name="T19" fmla="*/ 572 h 623"/>
                <a:gd name="T20" fmla="*/ 620 w 1845"/>
                <a:gd name="T21" fmla="*/ 591 h 623"/>
                <a:gd name="T22" fmla="*/ 706 w 1845"/>
                <a:gd name="T23" fmla="*/ 605 h 623"/>
                <a:gd name="T24" fmla="*/ 788 w 1845"/>
                <a:gd name="T25" fmla="*/ 614 h 623"/>
                <a:gd name="T26" fmla="*/ 895 w 1845"/>
                <a:gd name="T27" fmla="*/ 623 h 623"/>
                <a:gd name="T28" fmla="*/ 995 w 1845"/>
                <a:gd name="T29" fmla="*/ 619 h 623"/>
                <a:gd name="T30" fmla="*/ 1092 w 1845"/>
                <a:gd name="T31" fmla="*/ 614 h 623"/>
                <a:gd name="T32" fmla="*/ 1206 w 1845"/>
                <a:gd name="T33" fmla="*/ 601 h 623"/>
                <a:gd name="T34" fmla="*/ 1290 w 1845"/>
                <a:gd name="T35" fmla="*/ 581 h 623"/>
                <a:gd name="T36" fmla="*/ 1381 w 1845"/>
                <a:gd name="T37" fmla="*/ 553 h 623"/>
                <a:gd name="T38" fmla="*/ 1468 w 1845"/>
                <a:gd name="T39" fmla="*/ 522 h 623"/>
                <a:gd name="T40" fmla="*/ 1529 w 1845"/>
                <a:gd name="T41" fmla="*/ 497 h 623"/>
                <a:gd name="T42" fmla="*/ 1593 w 1845"/>
                <a:gd name="T43" fmla="*/ 456 h 623"/>
                <a:gd name="T44" fmla="*/ 1643 w 1845"/>
                <a:gd name="T45" fmla="*/ 423 h 623"/>
                <a:gd name="T46" fmla="*/ 1697 w 1845"/>
                <a:gd name="T47" fmla="*/ 377 h 623"/>
                <a:gd name="T48" fmla="*/ 1749 w 1845"/>
                <a:gd name="T49" fmla="*/ 335 h 623"/>
                <a:gd name="T50" fmla="*/ 1781 w 1845"/>
                <a:gd name="T51" fmla="*/ 285 h 623"/>
                <a:gd name="T52" fmla="*/ 1813 w 1845"/>
                <a:gd name="T53" fmla="*/ 228 h 623"/>
                <a:gd name="T54" fmla="*/ 1836 w 1845"/>
                <a:gd name="T55" fmla="*/ 168 h 623"/>
                <a:gd name="T56" fmla="*/ 1845 w 1845"/>
                <a:gd name="T57" fmla="*/ 93 h 623"/>
                <a:gd name="T58" fmla="*/ 1840 w 1845"/>
                <a:gd name="T59" fmla="*/ 5 h 623"/>
                <a:gd name="T60" fmla="*/ 9 w 1845"/>
                <a:gd name="T61" fmla="*/ 0 h 62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845"/>
                <a:gd name="T94" fmla="*/ 0 h 623"/>
                <a:gd name="T95" fmla="*/ 1845 w 1845"/>
                <a:gd name="T96" fmla="*/ 623 h 623"/>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845" h="623">
                  <a:moveTo>
                    <a:pt x="9" y="0"/>
                  </a:moveTo>
                  <a:lnTo>
                    <a:pt x="0" y="66"/>
                  </a:lnTo>
                  <a:lnTo>
                    <a:pt x="9" y="149"/>
                  </a:lnTo>
                  <a:lnTo>
                    <a:pt x="36" y="233"/>
                  </a:lnTo>
                  <a:lnTo>
                    <a:pt x="86" y="316"/>
                  </a:lnTo>
                  <a:lnTo>
                    <a:pt x="165" y="391"/>
                  </a:lnTo>
                  <a:lnTo>
                    <a:pt x="261" y="461"/>
                  </a:lnTo>
                  <a:lnTo>
                    <a:pt x="358" y="508"/>
                  </a:lnTo>
                  <a:lnTo>
                    <a:pt x="440" y="540"/>
                  </a:lnTo>
                  <a:lnTo>
                    <a:pt x="532" y="572"/>
                  </a:lnTo>
                  <a:lnTo>
                    <a:pt x="620" y="591"/>
                  </a:lnTo>
                  <a:lnTo>
                    <a:pt x="706" y="605"/>
                  </a:lnTo>
                  <a:lnTo>
                    <a:pt x="788" y="614"/>
                  </a:lnTo>
                  <a:lnTo>
                    <a:pt x="895" y="623"/>
                  </a:lnTo>
                  <a:lnTo>
                    <a:pt x="995" y="619"/>
                  </a:lnTo>
                  <a:lnTo>
                    <a:pt x="1092" y="614"/>
                  </a:lnTo>
                  <a:lnTo>
                    <a:pt x="1206" y="601"/>
                  </a:lnTo>
                  <a:lnTo>
                    <a:pt x="1290" y="581"/>
                  </a:lnTo>
                  <a:lnTo>
                    <a:pt x="1381" y="553"/>
                  </a:lnTo>
                  <a:lnTo>
                    <a:pt x="1468" y="522"/>
                  </a:lnTo>
                  <a:lnTo>
                    <a:pt x="1529" y="497"/>
                  </a:lnTo>
                  <a:lnTo>
                    <a:pt x="1593" y="456"/>
                  </a:lnTo>
                  <a:lnTo>
                    <a:pt x="1643" y="423"/>
                  </a:lnTo>
                  <a:lnTo>
                    <a:pt x="1697" y="377"/>
                  </a:lnTo>
                  <a:lnTo>
                    <a:pt x="1749" y="335"/>
                  </a:lnTo>
                  <a:lnTo>
                    <a:pt x="1781" y="285"/>
                  </a:lnTo>
                  <a:lnTo>
                    <a:pt x="1813" y="228"/>
                  </a:lnTo>
                  <a:lnTo>
                    <a:pt x="1836" y="168"/>
                  </a:lnTo>
                  <a:lnTo>
                    <a:pt x="1845" y="93"/>
                  </a:lnTo>
                  <a:lnTo>
                    <a:pt x="1840" y="5"/>
                  </a:lnTo>
                  <a:lnTo>
                    <a:pt x="9" y="0"/>
                  </a:lnTo>
                  <a:close/>
                </a:path>
              </a:pathLst>
            </a:custGeom>
            <a:solidFill>
              <a:srgbClr val="000000"/>
            </a:solidFill>
            <a:ln w="9525">
              <a:noFill/>
              <a:round/>
              <a:headEnd/>
              <a:tailEnd/>
            </a:ln>
          </p:spPr>
          <p:txBody>
            <a:bodyPr/>
            <a:lstStyle/>
            <a:p>
              <a:endParaRPr lang="en-GB"/>
            </a:p>
          </p:txBody>
        </p:sp>
        <p:sp>
          <p:nvSpPr>
            <p:cNvPr id="5130" name="Line 14"/>
            <p:cNvSpPr>
              <a:spLocks noChangeShapeType="1"/>
            </p:cNvSpPr>
            <p:nvPr/>
          </p:nvSpPr>
          <p:spPr bwMode="auto">
            <a:xfrm>
              <a:off x="4233" y="1215"/>
              <a:ext cx="856" cy="1996"/>
            </a:xfrm>
            <a:prstGeom prst="line">
              <a:avLst/>
            </a:prstGeom>
            <a:noFill/>
            <a:ln w="19050">
              <a:solidFill>
                <a:srgbClr val="000000"/>
              </a:solidFill>
              <a:round/>
              <a:headEnd/>
              <a:tailEnd/>
            </a:ln>
          </p:spPr>
          <p:txBody>
            <a:bodyPr/>
            <a:lstStyle/>
            <a:p>
              <a:endParaRPr lang="en-GB"/>
            </a:p>
          </p:txBody>
        </p:sp>
        <p:sp>
          <p:nvSpPr>
            <p:cNvPr id="5131" name="Line 15"/>
            <p:cNvSpPr>
              <a:spLocks noChangeShapeType="1"/>
            </p:cNvSpPr>
            <p:nvPr/>
          </p:nvSpPr>
          <p:spPr bwMode="auto">
            <a:xfrm>
              <a:off x="4233" y="1215"/>
              <a:ext cx="1" cy="1972"/>
            </a:xfrm>
            <a:prstGeom prst="line">
              <a:avLst/>
            </a:prstGeom>
            <a:noFill/>
            <a:ln w="19050">
              <a:solidFill>
                <a:srgbClr val="000000"/>
              </a:solidFill>
              <a:round/>
              <a:headEnd/>
              <a:tailEnd/>
            </a:ln>
          </p:spPr>
          <p:txBody>
            <a:bodyPr/>
            <a:lstStyle/>
            <a:p>
              <a:endParaRPr lang="en-GB"/>
            </a:p>
          </p:txBody>
        </p:sp>
        <p:sp>
          <p:nvSpPr>
            <p:cNvPr id="5132" name="Line 16"/>
            <p:cNvSpPr>
              <a:spLocks noChangeShapeType="1"/>
            </p:cNvSpPr>
            <p:nvPr/>
          </p:nvSpPr>
          <p:spPr bwMode="auto">
            <a:xfrm flipH="1">
              <a:off x="3358" y="1215"/>
              <a:ext cx="875" cy="1969"/>
            </a:xfrm>
            <a:prstGeom prst="line">
              <a:avLst/>
            </a:prstGeom>
            <a:noFill/>
            <a:ln w="19050">
              <a:solidFill>
                <a:srgbClr val="000000"/>
              </a:solidFill>
              <a:round/>
              <a:headEnd/>
              <a:tailEnd/>
            </a:ln>
          </p:spPr>
          <p:txBody>
            <a:bodyPr/>
            <a:lstStyle/>
            <a:p>
              <a:endParaRPr lang="en-GB"/>
            </a:p>
          </p:txBody>
        </p:sp>
      </p:grpSp>
      <p:sp>
        <p:nvSpPr>
          <p:cNvPr id="25617" name="Text Box 17"/>
          <p:cNvSpPr txBox="1">
            <a:spLocks noChangeArrowheads="1"/>
          </p:cNvSpPr>
          <p:nvPr/>
        </p:nvSpPr>
        <p:spPr bwMode="auto">
          <a:xfrm>
            <a:off x="933450" y="5222875"/>
            <a:ext cx="2647950" cy="584200"/>
          </a:xfrm>
          <a:prstGeom prst="rect">
            <a:avLst/>
          </a:prstGeom>
          <a:noFill/>
          <a:ln w="9525">
            <a:noFill/>
            <a:miter lim="800000"/>
            <a:headEnd/>
            <a:tailEnd/>
          </a:ln>
        </p:spPr>
        <p:txBody>
          <a:bodyPr wrap="none">
            <a:spAutoFit/>
          </a:bodyPr>
          <a:lstStyle/>
          <a:p>
            <a:pPr eaLnBrk="0" hangingPunct="0"/>
            <a:r>
              <a:rPr lang="en-GB" altLang="en-US" sz="3200" b="1">
                <a:solidFill>
                  <a:schemeClr val="bg1"/>
                </a:solidFill>
                <a:latin typeface="Calibri" pitchFamily="34" charset="0"/>
              </a:rPr>
              <a:t>  Management</a:t>
            </a:r>
            <a:endParaRPr lang="en-GB" altLang="en-US" sz="2400" b="1">
              <a:solidFill>
                <a:schemeClr val="bg1"/>
              </a:solidFill>
              <a:latin typeface="Calibri" pitchFamily="34" charset="0"/>
            </a:endParaRPr>
          </a:p>
        </p:txBody>
      </p:sp>
      <p:sp>
        <p:nvSpPr>
          <p:cNvPr id="25618" name="Text Box 18"/>
          <p:cNvSpPr txBox="1">
            <a:spLocks noChangeArrowheads="1"/>
          </p:cNvSpPr>
          <p:nvPr/>
        </p:nvSpPr>
        <p:spPr bwMode="auto">
          <a:xfrm>
            <a:off x="5789613" y="5187950"/>
            <a:ext cx="2036762" cy="585788"/>
          </a:xfrm>
          <a:prstGeom prst="rect">
            <a:avLst/>
          </a:prstGeom>
          <a:noFill/>
          <a:ln w="9525">
            <a:noFill/>
            <a:miter lim="800000"/>
            <a:headEnd/>
            <a:tailEnd/>
          </a:ln>
        </p:spPr>
        <p:txBody>
          <a:bodyPr wrap="none">
            <a:spAutoFit/>
          </a:bodyPr>
          <a:lstStyle/>
          <a:p>
            <a:pPr eaLnBrk="0" hangingPunct="0"/>
            <a:r>
              <a:rPr lang="en-GB" altLang="en-US" sz="3200" b="1">
                <a:solidFill>
                  <a:schemeClr val="bg1"/>
                </a:solidFill>
                <a:latin typeface="Calibri" pitchFamily="34" charset="0"/>
              </a:rPr>
              <a:t>Leadership</a:t>
            </a:r>
          </a:p>
        </p:txBody>
      </p:sp>
      <p:sp>
        <p:nvSpPr>
          <p:cNvPr id="5128" name="Line 19"/>
          <p:cNvSpPr>
            <a:spLocks noChangeShapeType="1"/>
          </p:cNvSpPr>
          <p:nvPr/>
        </p:nvSpPr>
        <p:spPr bwMode="auto">
          <a:xfrm flipH="1">
            <a:off x="990600" y="1981200"/>
            <a:ext cx="1447800" cy="3124200"/>
          </a:xfrm>
          <a:prstGeom prst="line">
            <a:avLst/>
          </a:prstGeom>
          <a:noFill/>
          <a:ln w="9525">
            <a:solidFill>
              <a:schemeClr val="tx1"/>
            </a:solidFill>
            <a:round/>
            <a:headEnd/>
            <a:tailEnd/>
          </a:ln>
        </p:spPr>
        <p:txBody>
          <a:bodyPr wrap="none" anchor="ct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561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56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17" grpId="0" autoUpdateAnimBg="0"/>
      <p:bldP spid="25618" grpId="0"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611188" y="1912938"/>
            <a:ext cx="4392612" cy="23749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 name="Oval 2"/>
          <p:cNvSpPr/>
          <p:nvPr/>
        </p:nvSpPr>
        <p:spPr>
          <a:xfrm>
            <a:off x="4572000" y="1844675"/>
            <a:ext cx="4392613" cy="237648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41988" name="TextBox 3"/>
          <p:cNvSpPr txBox="1">
            <a:spLocks noChangeArrowheads="1"/>
          </p:cNvSpPr>
          <p:nvPr/>
        </p:nvSpPr>
        <p:spPr bwMode="auto">
          <a:xfrm>
            <a:off x="1908175" y="2852738"/>
            <a:ext cx="2087563" cy="584200"/>
          </a:xfrm>
          <a:prstGeom prst="rect">
            <a:avLst/>
          </a:prstGeom>
          <a:noFill/>
          <a:ln w="9525">
            <a:noFill/>
            <a:miter lim="800000"/>
            <a:headEnd/>
            <a:tailEnd/>
          </a:ln>
        </p:spPr>
        <p:txBody>
          <a:bodyPr>
            <a:spAutoFit/>
          </a:bodyPr>
          <a:lstStyle/>
          <a:p>
            <a:r>
              <a:rPr lang="en-GB" altLang="en-US" sz="3200">
                <a:cs typeface="Arial" charset="0"/>
              </a:rPr>
              <a:t>Your view</a:t>
            </a:r>
          </a:p>
        </p:txBody>
      </p:sp>
      <p:sp>
        <p:nvSpPr>
          <p:cNvPr id="41989" name="TextBox 4"/>
          <p:cNvSpPr txBox="1">
            <a:spLocks noChangeArrowheads="1"/>
          </p:cNvSpPr>
          <p:nvPr/>
        </p:nvSpPr>
        <p:spPr bwMode="auto">
          <a:xfrm>
            <a:off x="5724525" y="2740025"/>
            <a:ext cx="2087563" cy="585788"/>
          </a:xfrm>
          <a:prstGeom prst="rect">
            <a:avLst/>
          </a:prstGeom>
          <a:noFill/>
          <a:ln w="9525">
            <a:noFill/>
            <a:miter lim="800000"/>
            <a:headEnd/>
            <a:tailEnd/>
          </a:ln>
        </p:spPr>
        <p:txBody>
          <a:bodyPr>
            <a:spAutoFit/>
          </a:bodyPr>
          <a:lstStyle/>
          <a:p>
            <a:r>
              <a:rPr lang="en-GB" altLang="en-US" sz="3200">
                <a:cs typeface="Arial" charset="0"/>
              </a:rPr>
              <a:t>Their view</a:t>
            </a:r>
          </a:p>
        </p:txBody>
      </p:sp>
      <p:cxnSp>
        <p:nvCxnSpPr>
          <p:cNvPr id="7" name="Straight Arrow Connector 6"/>
          <p:cNvCxnSpPr/>
          <p:nvPr/>
        </p:nvCxnSpPr>
        <p:spPr>
          <a:xfrm>
            <a:off x="4787900" y="3325813"/>
            <a:ext cx="49213" cy="1616075"/>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1991" name="TextBox 11"/>
          <p:cNvSpPr txBox="1">
            <a:spLocks noChangeArrowheads="1"/>
          </p:cNvSpPr>
          <p:nvPr/>
        </p:nvSpPr>
        <p:spPr bwMode="auto">
          <a:xfrm>
            <a:off x="2886075" y="4968875"/>
            <a:ext cx="3803650" cy="584200"/>
          </a:xfrm>
          <a:prstGeom prst="rect">
            <a:avLst/>
          </a:prstGeom>
          <a:noFill/>
          <a:ln w="9525">
            <a:noFill/>
            <a:miter lim="800000"/>
            <a:headEnd/>
            <a:tailEnd/>
          </a:ln>
        </p:spPr>
        <p:txBody>
          <a:bodyPr>
            <a:spAutoFit/>
          </a:bodyPr>
          <a:lstStyle/>
          <a:p>
            <a:pPr algn="ctr"/>
            <a:r>
              <a:rPr lang="en-GB" altLang="en-US" sz="3200">
                <a:solidFill>
                  <a:schemeClr val="accent2"/>
                </a:solidFill>
                <a:cs typeface="Arial" charset="0"/>
              </a:rPr>
              <a:t>Common ground</a:t>
            </a:r>
          </a:p>
        </p:txBody>
      </p:sp>
      <p:sp>
        <p:nvSpPr>
          <p:cNvPr id="41992" name="TextBox 12"/>
          <p:cNvSpPr txBox="1">
            <a:spLocks noChangeArrowheads="1"/>
          </p:cNvSpPr>
          <p:nvPr/>
        </p:nvSpPr>
        <p:spPr bwMode="auto">
          <a:xfrm>
            <a:off x="2501900" y="2349500"/>
            <a:ext cx="611188" cy="460375"/>
          </a:xfrm>
          <a:prstGeom prst="rect">
            <a:avLst/>
          </a:prstGeom>
          <a:noFill/>
          <a:ln w="9525">
            <a:noFill/>
            <a:miter lim="800000"/>
            <a:headEnd/>
            <a:tailEnd/>
          </a:ln>
        </p:spPr>
        <p:txBody>
          <a:bodyPr>
            <a:spAutoFit/>
          </a:bodyPr>
          <a:lstStyle/>
          <a:p>
            <a:r>
              <a:rPr lang="en-GB" altLang="en-US" sz="2400">
                <a:latin typeface="Times New Roman" pitchFamily="18" charset="0"/>
              </a:rPr>
              <a:t>A</a:t>
            </a:r>
          </a:p>
        </p:txBody>
      </p:sp>
      <p:sp>
        <p:nvSpPr>
          <p:cNvPr id="41993" name="TextBox 13"/>
          <p:cNvSpPr txBox="1">
            <a:spLocks noChangeArrowheads="1"/>
          </p:cNvSpPr>
          <p:nvPr/>
        </p:nvSpPr>
        <p:spPr bwMode="auto">
          <a:xfrm>
            <a:off x="6516688" y="2287588"/>
            <a:ext cx="611187" cy="461962"/>
          </a:xfrm>
          <a:prstGeom prst="rect">
            <a:avLst/>
          </a:prstGeom>
          <a:noFill/>
          <a:ln w="9525">
            <a:noFill/>
            <a:miter lim="800000"/>
            <a:headEnd/>
            <a:tailEnd/>
          </a:ln>
        </p:spPr>
        <p:txBody>
          <a:bodyPr>
            <a:spAutoFit/>
          </a:bodyPr>
          <a:lstStyle/>
          <a:p>
            <a:r>
              <a:rPr lang="en-GB" altLang="en-US" sz="2400">
                <a:latin typeface="Times New Roman" pitchFamily="18" charset="0"/>
              </a:rPr>
              <a:t>B</a:t>
            </a:r>
          </a:p>
        </p:txBody>
      </p:sp>
      <p:sp>
        <p:nvSpPr>
          <p:cNvPr id="41994" name="TextBox 14"/>
          <p:cNvSpPr txBox="1">
            <a:spLocks noChangeArrowheads="1"/>
          </p:cNvSpPr>
          <p:nvPr/>
        </p:nvSpPr>
        <p:spPr bwMode="auto">
          <a:xfrm>
            <a:off x="4067175" y="4513263"/>
            <a:ext cx="612775" cy="461962"/>
          </a:xfrm>
          <a:prstGeom prst="rect">
            <a:avLst/>
          </a:prstGeom>
          <a:noFill/>
          <a:ln w="9525">
            <a:noFill/>
            <a:miter lim="800000"/>
            <a:headEnd/>
            <a:tailEnd/>
          </a:ln>
        </p:spPr>
        <p:txBody>
          <a:bodyPr>
            <a:spAutoFit/>
          </a:bodyPr>
          <a:lstStyle/>
          <a:p>
            <a:r>
              <a:rPr lang="en-GB" altLang="en-US" sz="2400">
                <a:latin typeface="Times New Roman" pitchFamily="18" charset="0"/>
              </a:rPr>
              <a:t>C</a:t>
            </a:r>
          </a:p>
        </p:txBody>
      </p:sp>
      <p:sp>
        <p:nvSpPr>
          <p:cNvPr id="41995" name="TextBox 15"/>
          <p:cNvSpPr txBox="1">
            <a:spLocks noChangeArrowheads="1"/>
          </p:cNvSpPr>
          <p:nvPr/>
        </p:nvSpPr>
        <p:spPr bwMode="auto">
          <a:xfrm>
            <a:off x="2051050" y="476250"/>
            <a:ext cx="5076825" cy="585788"/>
          </a:xfrm>
          <a:prstGeom prst="rect">
            <a:avLst/>
          </a:prstGeom>
          <a:noFill/>
          <a:ln w="9525">
            <a:noFill/>
            <a:miter lim="800000"/>
            <a:headEnd/>
            <a:tailEnd/>
          </a:ln>
        </p:spPr>
        <p:txBody>
          <a:bodyPr>
            <a:spAutoFit/>
          </a:bodyPr>
          <a:lstStyle/>
          <a:p>
            <a:pPr algn="ctr"/>
            <a:r>
              <a:rPr lang="en-GB" altLang="en-US" sz="3200">
                <a:solidFill>
                  <a:schemeClr val="accent2"/>
                </a:solidFill>
                <a:cs typeface="Arial" charset="0"/>
              </a:rPr>
              <a:t>Look for common ground</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1219200"/>
            <a:ext cx="1600200" cy="708025"/>
          </a:xfrm>
          <a:prstGeom prst="rect">
            <a:avLst/>
          </a:prstGeom>
          <a:solidFill>
            <a:schemeClr val="tx2">
              <a:lumMod val="20000"/>
              <a:lumOff val="80000"/>
            </a:schemeClr>
          </a:solidFill>
          <a:ln w="38100">
            <a:solidFill>
              <a:schemeClr val="tx1"/>
            </a:solidFill>
          </a:ln>
        </p:spPr>
        <p:txBody>
          <a:bodyPr>
            <a:spAutoFit/>
          </a:bodyPr>
          <a:lstStyle/>
          <a:p>
            <a:pPr algn="ctr" fontAlgn="auto">
              <a:spcBef>
                <a:spcPts val="0"/>
              </a:spcBef>
              <a:spcAft>
                <a:spcPts val="0"/>
              </a:spcAft>
              <a:defRPr/>
            </a:pPr>
            <a:r>
              <a:rPr lang="en-GB" sz="4000" dirty="0">
                <a:latin typeface="+mn-lt"/>
              </a:rPr>
              <a:t>Pull</a:t>
            </a:r>
          </a:p>
        </p:txBody>
      </p:sp>
      <p:sp>
        <p:nvSpPr>
          <p:cNvPr id="5" name="TextBox 4"/>
          <p:cNvSpPr txBox="1"/>
          <p:nvPr/>
        </p:nvSpPr>
        <p:spPr>
          <a:xfrm>
            <a:off x="4648200" y="1230313"/>
            <a:ext cx="1600200" cy="708025"/>
          </a:xfrm>
          <a:prstGeom prst="rect">
            <a:avLst/>
          </a:prstGeom>
          <a:solidFill>
            <a:schemeClr val="accent2">
              <a:lumMod val="20000"/>
              <a:lumOff val="80000"/>
            </a:schemeClr>
          </a:solidFill>
          <a:ln w="38100">
            <a:solidFill>
              <a:schemeClr val="tx1"/>
            </a:solidFill>
          </a:ln>
        </p:spPr>
        <p:txBody>
          <a:bodyPr>
            <a:spAutoFit/>
          </a:bodyPr>
          <a:lstStyle/>
          <a:p>
            <a:pPr algn="ctr" fontAlgn="auto">
              <a:spcBef>
                <a:spcPts val="0"/>
              </a:spcBef>
              <a:spcAft>
                <a:spcPts val="0"/>
              </a:spcAft>
              <a:defRPr/>
            </a:pPr>
            <a:r>
              <a:rPr lang="en-GB" sz="4000" dirty="0">
                <a:latin typeface="+mn-lt"/>
              </a:rPr>
              <a:t>Push</a:t>
            </a:r>
          </a:p>
        </p:txBody>
      </p:sp>
      <p:sp>
        <p:nvSpPr>
          <p:cNvPr id="6" name="TextBox 5"/>
          <p:cNvSpPr txBox="1"/>
          <p:nvPr/>
        </p:nvSpPr>
        <p:spPr>
          <a:xfrm>
            <a:off x="1752600" y="2362200"/>
            <a:ext cx="1600200" cy="954088"/>
          </a:xfrm>
          <a:prstGeom prst="rect">
            <a:avLst/>
          </a:prstGeom>
          <a:solidFill>
            <a:schemeClr val="accent1">
              <a:lumMod val="60000"/>
              <a:lumOff val="40000"/>
            </a:schemeClr>
          </a:solidFill>
          <a:ln w="38100">
            <a:solidFill>
              <a:schemeClr val="tx1"/>
            </a:solidFill>
          </a:ln>
        </p:spPr>
        <p:txBody>
          <a:bodyPr>
            <a:spAutoFit/>
          </a:bodyPr>
          <a:lstStyle/>
          <a:p>
            <a:pPr algn="ctr" fontAlgn="auto">
              <a:spcBef>
                <a:spcPts val="0"/>
              </a:spcBef>
              <a:spcAft>
                <a:spcPts val="0"/>
              </a:spcAft>
              <a:defRPr/>
            </a:pPr>
            <a:r>
              <a:rPr lang="en-GB" sz="2800" dirty="0">
                <a:latin typeface="+mn-lt"/>
              </a:rPr>
              <a:t>Active</a:t>
            </a:r>
          </a:p>
          <a:p>
            <a:pPr algn="ctr" fontAlgn="auto">
              <a:spcBef>
                <a:spcPts val="0"/>
              </a:spcBef>
              <a:spcAft>
                <a:spcPts val="0"/>
              </a:spcAft>
              <a:defRPr/>
            </a:pPr>
            <a:r>
              <a:rPr lang="en-GB" sz="2800" dirty="0">
                <a:latin typeface="+mn-lt"/>
              </a:rPr>
              <a:t>Listening</a:t>
            </a:r>
          </a:p>
        </p:txBody>
      </p:sp>
      <p:sp>
        <p:nvSpPr>
          <p:cNvPr id="7" name="TextBox 6"/>
          <p:cNvSpPr txBox="1"/>
          <p:nvPr/>
        </p:nvSpPr>
        <p:spPr>
          <a:xfrm>
            <a:off x="152400" y="2362200"/>
            <a:ext cx="1600200" cy="954088"/>
          </a:xfrm>
          <a:prstGeom prst="rect">
            <a:avLst/>
          </a:prstGeom>
          <a:solidFill>
            <a:schemeClr val="tx2">
              <a:lumMod val="20000"/>
              <a:lumOff val="80000"/>
            </a:schemeClr>
          </a:solidFill>
          <a:ln w="38100">
            <a:solidFill>
              <a:schemeClr val="tx1"/>
            </a:solidFill>
          </a:ln>
        </p:spPr>
        <p:txBody>
          <a:bodyPr>
            <a:spAutoFit/>
          </a:bodyPr>
          <a:lstStyle/>
          <a:p>
            <a:pPr algn="ctr" fontAlgn="auto">
              <a:spcBef>
                <a:spcPts val="0"/>
              </a:spcBef>
              <a:spcAft>
                <a:spcPts val="0"/>
              </a:spcAft>
              <a:defRPr/>
            </a:pPr>
            <a:r>
              <a:rPr lang="en-GB" sz="2800" dirty="0">
                <a:latin typeface="+mn-lt"/>
              </a:rPr>
              <a:t>Open</a:t>
            </a:r>
          </a:p>
          <a:p>
            <a:pPr algn="ctr" fontAlgn="auto">
              <a:spcBef>
                <a:spcPts val="0"/>
              </a:spcBef>
              <a:spcAft>
                <a:spcPts val="0"/>
              </a:spcAft>
              <a:defRPr/>
            </a:pPr>
            <a:r>
              <a:rPr lang="en-GB" sz="2800" dirty="0">
                <a:latin typeface="+mn-lt"/>
              </a:rPr>
              <a:t>questions</a:t>
            </a:r>
          </a:p>
        </p:txBody>
      </p:sp>
      <p:sp>
        <p:nvSpPr>
          <p:cNvPr id="10" name="TextBox 9"/>
          <p:cNvSpPr txBox="1"/>
          <p:nvPr/>
        </p:nvSpPr>
        <p:spPr>
          <a:xfrm>
            <a:off x="4648200" y="2355850"/>
            <a:ext cx="1600200" cy="954088"/>
          </a:xfrm>
          <a:prstGeom prst="rect">
            <a:avLst/>
          </a:prstGeom>
          <a:solidFill>
            <a:schemeClr val="accent2">
              <a:lumMod val="40000"/>
              <a:lumOff val="60000"/>
            </a:schemeClr>
          </a:solidFill>
          <a:ln w="38100">
            <a:solidFill>
              <a:schemeClr val="tx1"/>
            </a:solidFill>
          </a:ln>
        </p:spPr>
        <p:txBody>
          <a:bodyPr>
            <a:spAutoFit/>
          </a:bodyPr>
          <a:lstStyle/>
          <a:p>
            <a:pPr algn="ctr" fontAlgn="auto">
              <a:spcBef>
                <a:spcPts val="0"/>
              </a:spcBef>
              <a:spcAft>
                <a:spcPts val="0"/>
              </a:spcAft>
              <a:defRPr/>
            </a:pPr>
            <a:r>
              <a:rPr lang="en-GB" sz="2800" dirty="0">
                <a:latin typeface="+mn-lt"/>
              </a:rPr>
              <a:t>Stating </a:t>
            </a:r>
          </a:p>
          <a:p>
            <a:pPr algn="ctr" fontAlgn="auto">
              <a:spcBef>
                <a:spcPts val="0"/>
              </a:spcBef>
              <a:spcAft>
                <a:spcPts val="0"/>
              </a:spcAft>
              <a:defRPr/>
            </a:pPr>
            <a:r>
              <a:rPr lang="en-GB" sz="2800" dirty="0">
                <a:latin typeface="+mn-lt"/>
              </a:rPr>
              <a:t>Views</a:t>
            </a:r>
          </a:p>
        </p:txBody>
      </p:sp>
      <p:sp>
        <p:nvSpPr>
          <p:cNvPr id="11" name="TextBox 10"/>
          <p:cNvSpPr txBox="1"/>
          <p:nvPr/>
        </p:nvSpPr>
        <p:spPr>
          <a:xfrm>
            <a:off x="6248400" y="2355850"/>
            <a:ext cx="1981200" cy="954088"/>
          </a:xfrm>
          <a:prstGeom prst="rect">
            <a:avLst/>
          </a:prstGeom>
          <a:solidFill>
            <a:schemeClr val="accent2">
              <a:lumMod val="60000"/>
              <a:lumOff val="40000"/>
            </a:schemeClr>
          </a:solidFill>
          <a:ln w="38100">
            <a:solidFill>
              <a:schemeClr val="tx1"/>
            </a:solidFill>
          </a:ln>
        </p:spPr>
        <p:txBody>
          <a:bodyPr>
            <a:spAutoFit/>
          </a:bodyPr>
          <a:lstStyle/>
          <a:p>
            <a:pPr algn="ctr" fontAlgn="auto">
              <a:spcBef>
                <a:spcPts val="0"/>
              </a:spcBef>
              <a:spcAft>
                <a:spcPts val="0"/>
              </a:spcAft>
              <a:defRPr/>
            </a:pPr>
            <a:r>
              <a:rPr lang="en-GB" sz="2800" dirty="0">
                <a:latin typeface="+mn-lt"/>
              </a:rPr>
              <a:t>Making </a:t>
            </a:r>
          </a:p>
          <a:p>
            <a:pPr algn="ctr" fontAlgn="auto">
              <a:spcBef>
                <a:spcPts val="0"/>
              </a:spcBef>
              <a:spcAft>
                <a:spcPts val="0"/>
              </a:spcAft>
              <a:defRPr/>
            </a:pPr>
            <a:r>
              <a:rPr lang="en-GB" sz="2800" dirty="0">
                <a:latin typeface="+mn-lt"/>
              </a:rPr>
              <a:t>suggestions</a:t>
            </a:r>
          </a:p>
        </p:txBody>
      </p:sp>
      <p:cxnSp>
        <p:nvCxnSpPr>
          <p:cNvPr id="19" name="Straight Connector 18"/>
          <p:cNvCxnSpPr/>
          <p:nvPr/>
        </p:nvCxnSpPr>
        <p:spPr>
          <a:xfrm flipV="1">
            <a:off x="3352800" y="2133600"/>
            <a:ext cx="0" cy="117633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2693988" y="2109788"/>
            <a:ext cx="685800"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4648200" y="2133600"/>
            <a:ext cx="0" cy="117633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4648200" y="2133600"/>
            <a:ext cx="609600" cy="1588"/>
          </a:xfrm>
          <a:prstGeom prst="straightConnector1">
            <a:avLst/>
          </a:prstGeom>
          <a:ln w="381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43020" name="TextBox 29"/>
          <p:cNvSpPr txBox="1">
            <a:spLocks noChangeArrowheads="1"/>
          </p:cNvSpPr>
          <p:nvPr/>
        </p:nvSpPr>
        <p:spPr bwMode="auto">
          <a:xfrm>
            <a:off x="1866900" y="1982788"/>
            <a:ext cx="685800" cy="369887"/>
          </a:xfrm>
          <a:prstGeom prst="rect">
            <a:avLst/>
          </a:prstGeom>
          <a:noFill/>
          <a:ln w="9525">
            <a:noFill/>
            <a:miter lim="800000"/>
            <a:headEnd/>
            <a:tailEnd/>
          </a:ln>
        </p:spPr>
        <p:txBody>
          <a:bodyPr>
            <a:spAutoFit/>
          </a:bodyPr>
          <a:lstStyle/>
          <a:p>
            <a:r>
              <a:rPr lang="en-GB" altLang="en-US" b="1">
                <a:latin typeface="Calibri" pitchFamily="34" charset="0"/>
              </a:rPr>
              <a:t>pull</a:t>
            </a:r>
          </a:p>
        </p:txBody>
      </p:sp>
      <p:sp>
        <p:nvSpPr>
          <p:cNvPr id="43021" name="TextBox 30"/>
          <p:cNvSpPr txBox="1">
            <a:spLocks noChangeArrowheads="1"/>
          </p:cNvSpPr>
          <p:nvPr/>
        </p:nvSpPr>
        <p:spPr bwMode="auto">
          <a:xfrm>
            <a:off x="5383213" y="1951038"/>
            <a:ext cx="685800" cy="369887"/>
          </a:xfrm>
          <a:prstGeom prst="rect">
            <a:avLst/>
          </a:prstGeom>
          <a:noFill/>
          <a:ln w="9525">
            <a:noFill/>
            <a:miter lim="800000"/>
            <a:headEnd/>
            <a:tailEnd/>
          </a:ln>
        </p:spPr>
        <p:txBody>
          <a:bodyPr>
            <a:spAutoFit/>
          </a:bodyPr>
          <a:lstStyle/>
          <a:p>
            <a:r>
              <a:rPr lang="en-GB" altLang="en-US" b="1">
                <a:latin typeface="Calibri" pitchFamily="34" charset="0"/>
              </a:rPr>
              <a:t>push</a:t>
            </a:r>
          </a:p>
        </p:txBody>
      </p:sp>
      <p:sp>
        <p:nvSpPr>
          <p:cNvPr id="43022" name="TextBox 32"/>
          <p:cNvSpPr txBox="1">
            <a:spLocks noChangeArrowheads="1"/>
          </p:cNvSpPr>
          <p:nvPr/>
        </p:nvSpPr>
        <p:spPr bwMode="auto">
          <a:xfrm>
            <a:off x="838200" y="4724400"/>
            <a:ext cx="6705600" cy="954088"/>
          </a:xfrm>
          <a:prstGeom prst="rect">
            <a:avLst/>
          </a:prstGeom>
          <a:noFill/>
          <a:ln w="9525">
            <a:noFill/>
            <a:miter lim="800000"/>
            <a:headEnd/>
            <a:tailEnd/>
          </a:ln>
        </p:spPr>
        <p:txBody>
          <a:bodyPr>
            <a:spAutoFit/>
          </a:bodyPr>
          <a:lstStyle/>
          <a:p>
            <a:pPr algn="ctr"/>
            <a:r>
              <a:rPr lang="en-GB" altLang="en-US" sz="2800" b="1">
                <a:latin typeface="Calibri" pitchFamily="34" charset="0"/>
              </a:rPr>
              <a:t>4 fundamental behaviours </a:t>
            </a:r>
            <a:r>
              <a:rPr lang="en-GB" altLang="en-US" sz="2800">
                <a:latin typeface="Calibri" pitchFamily="34" charset="0"/>
              </a:rPr>
              <a:t>….to having great conversations</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Box 1"/>
          <p:cNvSpPr txBox="1">
            <a:spLocks noChangeArrowheads="1"/>
          </p:cNvSpPr>
          <p:nvPr/>
        </p:nvSpPr>
        <p:spPr bwMode="auto">
          <a:xfrm>
            <a:off x="3203575" y="115888"/>
            <a:ext cx="2232025" cy="523875"/>
          </a:xfrm>
          <a:prstGeom prst="rect">
            <a:avLst/>
          </a:prstGeom>
          <a:noFill/>
          <a:ln w="9525">
            <a:noFill/>
            <a:miter lim="800000"/>
            <a:headEnd/>
            <a:tailEnd/>
          </a:ln>
        </p:spPr>
        <p:txBody>
          <a:bodyPr>
            <a:spAutoFit/>
          </a:bodyPr>
          <a:lstStyle/>
          <a:p>
            <a:pPr algn="ctr"/>
            <a:r>
              <a:rPr lang="en-GB" altLang="en-US" sz="2800">
                <a:solidFill>
                  <a:srgbClr val="FF0000"/>
                </a:solidFill>
                <a:cs typeface="Arial" charset="0"/>
              </a:rPr>
              <a:t>Engaging </a:t>
            </a:r>
          </a:p>
        </p:txBody>
      </p:sp>
      <p:graphicFrame>
        <p:nvGraphicFramePr>
          <p:cNvPr id="3" name="Table 2"/>
          <p:cNvGraphicFramePr>
            <a:graphicFrameLocks noGrp="1"/>
          </p:cNvGraphicFramePr>
          <p:nvPr/>
        </p:nvGraphicFramePr>
        <p:xfrm>
          <a:off x="900113" y="765175"/>
          <a:ext cx="7559675" cy="4862513"/>
        </p:xfrm>
        <a:graphic>
          <a:graphicData uri="http://schemas.openxmlformats.org/drawingml/2006/table">
            <a:tbl>
              <a:tblPr/>
              <a:tblGrid>
                <a:gridCol w="1367941"/>
                <a:gridCol w="2801618"/>
                <a:gridCol w="3390116"/>
              </a:tblGrid>
              <a:tr h="742959">
                <a:tc>
                  <a:txBody>
                    <a:bodyPr/>
                    <a:lstStyle/>
                    <a:p>
                      <a:r>
                        <a:rPr lang="en-GB" sz="1800" dirty="0" smtClean="0">
                          <a:latin typeface="Arial" panose="020B0604020202020204" pitchFamily="34" charset="0"/>
                          <a:cs typeface="Arial" panose="020B0604020202020204" pitchFamily="34" charset="0"/>
                        </a:rPr>
                        <a:t>Situation:</a:t>
                      </a:r>
                      <a:endParaRPr lang="en-GB" sz="1800" dirty="0">
                        <a:latin typeface="Arial" panose="020B0604020202020204" pitchFamily="34" charset="0"/>
                        <a:cs typeface="Arial" panose="020B0604020202020204" pitchFamily="34" charset="0"/>
                      </a:endParaRPr>
                    </a:p>
                  </a:txBody>
                  <a:tcPr marL="91426" marR="91426" marT="45721" marB="45721">
                    <a:lnL w="12700" cmpd="sng">
                      <a:solidFill>
                        <a:schemeClr val="tx1"/>
                      </a:solidFill>
                      <a:prstDash val="solid"/>
                    </a:lnL>
                    <a:lnR w="12700" cap="flat" cmpd="sng" algn="ctr">
                      <a:solidFill>
                        <a:schemeClr val="tx1"/>
                      </a:solidFill>
                      <a:prstDash val="solid"/>
                      <a:round/>
                      <a:headEnd type="none" w="med" len="med"/>
                      <a:tailEnd type="none" w="med" len="med"/>
                    </a:lnR>
                    <a:lnT w="12700" cmpd="sng">
                      <a:solidFill>
                        <a:schemeClr val="tx1"/>
                      </a:solidFill>
                      <a:prstDash val="solid"/>
                    </a:lnT>
                    <a:lnB w="12700" cap="flat" cmpd="sng" algn="ctr">
                      <a:solidFill>
                        <a:schemeClr val="tx1"/>
                      </a:solidFill>
                      <a:prstDash val="solid"/>
                      <a:round/>
                      <a:headEnd type="none" w="med" len="med"/>
                      <a:tailEnd type="none" w="med" len="med"/>
                    </a:lnB>
                  </a:tcPr>
                </a:tc>
                <a:tc>
                  <a:txBody>
                    <a:bodyPr/>
                    <a:lstStyle/>
                    <a:p>
                      <a:pPr algn="ctr"/>
                      <a:r>
                        <a:rPr lang="en-GB" sz="1800" dirty="0" smtClean="0">
                          <a:solidFill>
                            <a:schemeClr val="accent2"/>
                          </a:solidFill>
                          <a:latin typeface="Arial" panose="020B0604020202020204" pitchFamily="34" charset="0"/>
                          <a:cs typeface="Arial" panose="020B0604020202020204" pitchFamily="34" charset="0"/>
                        </a:rPr>
                        <a:t>What do I really want?</a:t>
                      </a:r>
                      <a:endParaRPr lang="en-GB" sz="1800" dirty="0">
                        <a:solidFill>
                          <a:schemeClr val="accent2"/>
                        </a:solidFill>
                        <a:latin typeface="Arial" panose="020B0604020202020204" pitchFamily="34" charset="0"/>
                        <a:cs typeface="Arial" panose="020B0604020202020204" pitchFamily="34" charset="0"/>
                      </a:endParaRPr>
                    </a:p>
                  </a:txBody>
                  <a:tcPr marL="91426" marR="91426"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800" dirty="0" smtClean="0">
                          <a:solidFill>
                            <a:srgbClr val="FF0000"/>
                          </a:solidFill>
                          <a:latin typeface="Arial" panose="020B0604020202020204" pitchFamily="34" charset="0"/>
                          <a:cs typeface="Arial" panose="020B0604020202020204" pitchFamily="34" charset="0"/>
                        </a:rPr>
                        <a:t>What do I really not want?</a:t>
                      </a:r>
                      <a:endParaRPr lang="en-GB" sz="1800" dirty="0">
                        <a:solidFill>
                          <a:srgbClr val="FF0000"/>
                        </a:solidFill>
                        <a:latin typeface="Arial" panose="020B0604020202020204" pitchFamily="34" charset="0"/>
                        <a:cs typeface="Arial" panose="020B0604020202020204" pitchFamily="34" charset="0"/>
                      </a:endParaRPr>
                    </a:p>
                  </a:txBody>
                  <a:tcPr marL="91426" marR="91426" marT="45721" marB="45721">
                    <a:lnL w="12700" cap="flat" cmpd="sng" algn="ctr">
                      <a:solidFill>
                        <a:schemeClr val="tx1"/>
                      </a:solidFill>
                      <a:prstDash val="solid"/>
                      <a:round/>
                      <a:headEnd type="none" w="med" len="med"/>
                      <a:tailEnd type="none" w="med" len="med"/>
                    </a:lnL>
                    <a:lnR w="12700" cmpd="sng">
                      <a:solidFill>
                        <a:schemeClr val="tx1"/>
                      </a:solid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97130">
                <a:tc>
                  <a:txBody>
                    <a:bodyPr/>
                    <a:lstStyle/>
                    <a:p>
                      <a:r>
                        <a:rPr lang="en-GB" sz="1800" dirty="0" smtClean="0">
                          <a:latin typeface="Arial" panose="020B0604020202020204" pitchFamily="34" charset="0"/>
                          <a:cs typeface="Arial" panose="020B0604020202020204" pitchFamily="34" charset="0"/>
                        </a:rPr>
                        <a:t>For myself</a:t>
                      </a:r>
                      <a:endParaRPr lang="en-GB" sz="1800" dirty="0">
                        <a:latin typeface="Arial" panose="020B0604020202020204" pitchFamily="34" charset="0"/>
                        <a:cs typeface="Arial" panose="020B0604020202020204" pitchFamily="34" charset="0"/>
                      </a:endParaRPr>
                    </a:p>
                  </a:txBody>
                  <a:tcPr marL="91426" marR="91426"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800" dirty="0">
                        <a:latin typeface="Arial" panose="020B0604020202020204" pitchFamily="34" charset="0"/>
                        <a:cs typeface="Arial" panose="020B0604020202020204" pitchFamily="34" charset="0"/>
                      </a:endParaRPr>
                    </a:p>
                  </a:txBody>
                  <a:tcPr marL="91426" marR="91426"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800" dirty="0">
                        <a:latin typeface="Arial" panose="020B0604020202020204" pitchFamily="34" charset="0"/>
                        <a:cs typeface="Arial" panose="020B0604020202020204" pitchFamily="34" charset="0"/>
                      </a:endParaRPr>
                    </a:p>
                  </a:txBody>
                  <a:tcPr marL="91426" marR="91426"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016682">
                <a:tc>
                  <a:txBody>
                    <a:bodyPr/>
                    <a:lstStyle/>
                    <a:p>
                      <a:r>
                        <a:rPr lang="en-GB" sz="1800" dirty="0" smtClean="0">
                          <a:latin typeface="Arial" panose="020B0604020202020204" pitchFamily="34" charset="0"/>
                          <a:cs typeface="Arial" panose="020B0604020202020204" pitchFamily="34" charset="0"/>
                        </a:rPr>
                        <a:t>For this person</a:t>
                      </a:r>
                      <a:endParaRPr lang="en-GB" sz="1800" dirty="0">
                        <a:latin typeface="Arial" panose="020B0604020202020204" pitchFamily="34" charset="0"/>
                        <a:cs typeface="Arial" panose="020B0604020202020204" pitchFamily="34" charset="0"/>
                      </a:endParaRPr>
                    </a:p>
                  </a:txBody>
                  <a:tcPr marL="91426" marR="91426"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800" dirty="0">
                        <a:latin typeface="Arial" panose="020B0604020202020204" pitchFamily="34" charset="0"/>
                        <a:cs typeface="Arial" panose="020B0604020202020204" pitchFamily="34" charset="0"/>
                      </a:endParaRPr>
                    </a:p>
                  </a:txBody>
                  <a:tcPr marL="91426" marR="91426"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800" dirty="0">
                        <a:latin typeface="Arial" panose="020B0604020202020204" pitchFamily="34" charset="0"/>
                        <a:cs typeface="Arial" panose="020B0604020202020204" pitchFamily="34" charset="0"/>
                      </a:endParaRPr>
                    </a:p>
                  </a:txBody>
                  <a:tcPr marL="91426" marR="91426"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040182">
                <a:tc>
                  <a:txBody>
                    <a:bodyPr/>
                    <a:lstStyle/>
                    <a:p>
                      <a:r>
                        <a:rPr lang="en-GB" sz="1800" dirty="0" smtClean="0">
                          <a:latin typeface="Arial" panose="020B0604020202020204" pitchFamily="34" charset="0"/>
                          <a:cs typeface="Arial" panose="020B0604020202020204" pitchFamily="34" charset="0"/>
                        </a:rPr>
                        <a:t>For others impacted</a:t>
                      </a:r>
                      <a:endParaRPr lang="en-GB" sz="1800" dirty="0">
                        <a:latin typeface="Arial" panose="020B0604020202020204" pitchFamily="34" charset="0"/>
                        <a:cs typeface="Arial" panose="020B0604020202020204" pitchFamily="34" charset="0"/>
                      </a:endParaRPr>
                    </a:p>
                  </a:txBody>
                  <a:tcPr marL="91426" marR="91426"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800" dirty="0">
                        <a:latin typeface="Arial" panose="020B0604020202020204" pitchFamily="34" charset="0"/>
                        <a:cs typeface="Arial" panose="020B0604020202020204" pitchFamily="34" charset="0"/>
                      </a:endParaRPr>
                    </a:p>
                  </a:txBody>
                  <a:tcPr marL="91426" marR="91426"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800" dirty="0">
                        <a:latin typeface="Arial" panose="020B0604020202020204" pitchFamily="34" charset="0"/>
                        <a:cs typeface="Arial" panose="020B0604020202020204" pitchFamily="34" charset="0"/>
                      </a:endParaRPr>
                    </a:p>
                  </a:txBody>
                  <a:tcPr marL="91426" marR="91426"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065560">
                <a:tc>
                  <a:txBody>
                    <a:bodyPr/>
                    <a:lstStyle/>
                    <a:p>
                      <a:r>
                        <a:rPr lang="en-GB" sz="1800" dirty="0" smtClean="0">
                          <a:latin typeface="Arial" panose="020B0604020202020204" pitchFamily="34" charset="0"/>
                          <a:cs typeface="Arial" panose="020B0604020202020204" pitchFamily="34" charset="0"/>
                        </a:rPr>
                        <a:t>For this relationship</a:t>
                      </a:r>
                      <a:endParaRPr lang="en-GB" sz="1800" dirty="0">
                        <a:latin typeface="Arial" panose="020B0604020202020204" pitchFamily="34" charset="0"/>
                        <a:cs typeface="Arial" panose="020B0604020202020204" pitchFamily="34" charset="0"/>
                      </a:endParaRPr>
                    </a:p>
                  </a:txBody>
                  <a:tcPr marL="91426" marR="91426"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solidFill>
                        <a:schemeClr val="tx1"/>
                      </a:solidFill>
                      <a:prstDash val="solid"/>
                    </a:lnB>
                  </a:tcPr>
                </a:tc>
                <a:tc>
                  <a:txBody>
                    <a:bodyPr/>
                    <a:lstStyle/>
                    <a:p>
                      <a:endParaRPr lang="en-GB" sz="1800" dirty="0">
                        <a:latin typeface="Arial" panose="020B0604020202020204" pitchFamily="34" charset="0"/>
                        <a:cs typeface="Arial" panose="020B0604020202020204" pitchFamily="34" charset="0"/>
                      </a:endParaRPr>
                    </a:p>
                  </a:txBody>
                  <a:tcPr marL="91426" marR="91426"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800" dirty="0">
                        <a:latin typeface="Arial" panose="020B0604020202020204" pitchFamily="34" charset="0"/>
                        <a:cs typeface="Arial" panose="020B0604020202020204" pitchFamily="34" charset="0"/>
                      </a:endParaRPr>
                    </a:p>
                  </a:txBody>
                  <a:tcPr marL="91426" marR="91426"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44065" name="TextBox 3"/>
          <p:cNvSpPr txBox="1">
            <a:spLocks noChangeArrowheads="1"/>
          </p:cNvSpPr>
          <p:nvPr/>
        </p:nvSpPr>
        <p:spPr bwMode="auto">
          <a:xfrm>
            <a:off x="755650" y="5891213"/>
            <a:ext cx="8064500" cy="368300"/>
          </a:xfrm>
          <a:prstGeom prst="rect">
            <a:avLst/>
          </a:prstGeom>
          <a:noFill/>
          <a:ln w="9525">
            <a:noFill/>
            <a:miter lim="800000"/>
            <a:headEnd/>
            <a:tailEnd/>
          </a:ln>
        </p:spPr>
        <p:txBody>
          <a:bodyPr>
            <a:spAutoFit/>
          </a:bodyPr>
          <a:lstStyle/>
          <a:p>
            <a:r>
              <a:rPr lang="en-GB" altLang="en-US">
                <a:solidFill>
                  <a:srgbClr val="FF0000"/>
                </a:solidFill>
                <a:cs typeface="Arial" charset="0"/>
              </a:rPr>
              <a:t>What will I say and how would I behave if I wanted the results above?</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2"/>
          <p:cNvSpPr txBox="1">
            <a:spLocks noChangeArrowheads="1"/>
          </p:cNvSpPr>
          <p:nvPr/>
        </p:nvSpPr>
        <p:spPr bwMode="auto">
          <a:xfrm>
            <a:off x="1187450" y="260350"/>
            <a:ext cx="6840538" cy="579438"/>
          </a:xfrm>
          <a:prstGeom prst="rect">
            <a:avLst/>
          </a:prstGeom>
          <a:noFill/>
          <a:ln w="9525">
            <a:noFill/>
            <a:miter lim="800000"/>
            <a:headEnd/>
            <a:tailEnd/>
          </a:ln>
        </p:spPr>
        <p:txBody>
          <a:bodyPr>
            <a:spAutoFit/>
          </a:bodyPr>
          <a:lstStyle/>
          <a:p>
            <a:pPr algn="ctr">
              <a:spcBef>
                <a:spcPct val="50000"/>
              </a:spcBef>
            </a:pPr>
            <a:r>
              <a:rPr lang="en-GB" altLang="en-US" sz="3200" b="1">
                <a:solidFill>
                  <a:srgbClr val="000066"/>
                </a:solidFill>
                <a:latin typeface="Comic Sans MS" pitchFamily="66" charset="0"/>
              </a:rPr>
              <a:t>3 parts – assertive intervention</a:t>
            </a:r>
          </a:p>
        </p:txBody>
      </p:sp>
      <p:sp>
        <p:nvSpPr>
          <p:cNvPr id="45059" name="Text Box 3"/>
          <p:cNvSpPr txBox="1">
            <a:spLocks noChangeArrowheads="1"/>
          </p:cNvSpPr>
          <p:nvPr/>
        </p:nvSpPr>
        <p:spPr bwMode="auto">
          <a:xfrm>
            <a:off x="684213" y="1289050"/>
            <a:ext cx="8064500" cy="5568950"/>
          </a:xfrm>
          <a:prstGeom prst="rect">
            <a:avLst/>
          </a:prstGeom>
          <a:noFill/>
          <a:ln w="9525">
            <a:noFill/>
            <a:miter lim="800000"/>
            <a:headEnd/>
            <a:tailEnd/>
          </a:ln>
        </p:spPr>
        <p:txBody>
          <a:bodyPr>
            <a:spAutoFit/>
          </a:bodyPr>
          <a:lstStyle/>
          <a:p>
            <a:pPr marL="457200" indent="-457200">
              <a:spcBef>
                <a:spcPct val="50000"/>
              </a:spcBef>
              <a:buFontTx/>
              <a:buAutoNum type="arabicPeriod"/>
            </a:pPr>
            <a:r>
              <a:rPr lang="en-GB" altLang="en-US" sz="2400" b="1">
                <a:solidFill>
                  <a:srgbClr val="FF0000"/>
                </a:solidFill>
                <a:latin typeface="Comic Sans MS" pitchFamily="66" charset="0"/>
              </a:rPr>
              <a:t>Empathy / Validation</a:t>
            </a:r>
          </a:p>
          <a:p>
            <a:pPr marL="457200" indent="-457200">
              <a:spcBef>
                <a:spcPct val="50000"/>
              </a:spcBef>
            </a:pPr>
            <a:r>
              <a:rPr lang="en-GB" altLang="en-US" sz="2400">
                <a:latin typeface="Comic Sans MS" pitchFamily="66" charset="0"/>
              </a:rPr>
              <a:t>	shows your understanding of other person’s feelings</a:t>
            </a:r>
          </a:p>
          <a:p>
            <a:pPr marL="457200" indent="-457200">
              <a:spcBef>
                <a:spcPct val="50000"/>
              </a:spcBef>
            </a:pPr>
            <a:endParaRPr lang="en-GB" altLang="en-US" sz="2400">
              <a:latin typeface="Comic Sans MS" pitchFamily="66" charset="0"/>
            </a:endParaRPr>
          </a:p>
          <a:p>
            <a:pPr marL="457200" indent="-457200">
              <a:spcBef>
                <a:spcPct val="50000"/>
              </a:spcBef>
            </a:pPr>
            <a:r>
              <a:rPr lang="en-GB" altLang="en-US" sz="2400" b="1">
                <a:solidFill>
                  <a:srgbClr val="FF0000"/>
                </a:solidFill>
                <a:latin typeface="Comic Sans MS" pitchFamily="66" charset="0"/>
              </a:rPr>
              <a:t>2.</a:t>
            </a:r>
            <a:r>
              <a:rPr lang="en-GB" altLang="en-US" sz="2400">
                <a:latin typeface="Comic Sans MS" pitchFamily="66" charset="0"/>
              </a:rPr>
              <a:t> </a:t>
            </a:r>
            <a:r>
              <a:rPr lang="en-GB" altLang="en-US" sz="2400" b="1">
                <a:solidFill>
                  <a:srgbClr val="FF0000"/>
                </a:solidFill>
                <a:latin typeface="Comic Sans MS" pitchFamily="66" charset="0"/>
              </a:rPr>
              <a:t>Statement of problem</a:t>
            </a:r>
          </a:p>
          <a:p>
            <a:pPr marL="457200" indent="-457200">
              <a:spcBef>
                <a:spcPct val="50000"/>
              </a:spcBef>
            </a:pPr>
            <a:r>
              <a:rPr lang="en-GB" altLang="en-US" sz="2400">
                <a:latin typeface="Comic Sans MS" pitchFamily="66" charset="0"/>
              </a:rPr>
              <a:t>	describes difficulty / dissatisfaction, tells why you need something to change</a:t>
            </a:r>
          </a:p>
          <a:p>
            <a:pPr marL="457200" indent="-457200">
              <a:spcBef>
                <a:spcPct val="50000"/>
              </a:spcBef>
            </a:pPr>
            <a:endParaRPr lang="en-GB" altLang="en-US" sz="2400">
              <a:latin typeface="Comic Sans MS" pitchFamily="66" charset="0"/>
            </a:endParaRPr>
          </a:p>
          <a:p>
            <a:pPr marL="457200" indent="-457200">
              <a:spcBef>
                <a:spcPct val="50000"/>
              </a:spcBef>
              <a:buFontTx/>
              <a:buAutoNum type="arabicPeriod" startAt="3"/>
            </a:pPr>
            <a:r>
              <a:rPr lang="en-GB" altLang="en-US" sz="2400" b="1">
                <a:solidFill>
                  <a:srgbClr val="FF0000"/>
                </a:solidFill>
                <a:latin typeface="Comic Sans MS" pitchFamily="66" charset="0"/>
              </a:rPr>
              <a:t>Statement of what you want</a:t>
            </a:r>
          </a:p>
          <a:p>
            <a:pPr marL="457200" indent="-457200">
              <a:spcBef>
                <a:spcPct val="50000"/>
              </a:spcBef>
            </a:pPr>
            <a:r>
              <a:rPr lang="en-GB" altLang="en-US" sz="2400">
                <a:latin typeface="Comic Sans MS" pitchFamily="66" charset="0"/>
              </a:rPr>
              <a:t>	specific request for a specific change in the other person’s behaviour</a:t>
            </a:r>
          </a:p>
          <a:p>
            <a:pPr marL="457200" indent="-457200">
              <a:spcBef>
                <a:spcPct val="50000"/>
              </a:spcBef>
            </a:pPr>
            <a:endParaRPr lang="en-GB" altLang="en-US" sz="2400">
              <a:latin typeface="Comic Sans MS" pitchFamily="66"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p:cNvSpPr>
          <p:nvPr>
            <p:ph type="title"/>
          </p:nvPr>
        </p:nvSpPr>
        <p:spPr/>
        <p:txBody>
          <a:bodyPr/>
          <a:lstStyle/>
          <a:p>
            <a:pPr eaLnBrk="1" hangingPunct="1"/>
            <a:endParaRPr lang="en-GB" altLang="en-US" smtClean="0"/>
          </a:p>
        </p:txBody>
      </p:sp>
      <p:sp>
        <p:nvSpPr>
          <p:cNvPr id="46083" name="Rectangle 3"/>
          <p:cNvSpPr>
            <a:spLocks noGrp="1"/>
          </p:cNvSpPr>
          <p:nvPr>
            <p:ph type="body" idx="1"/>
          </p:nvPr>
        </p:nvSpPr>
        <p:spPr/>
        <p:txBody>
          <a:bodyPr/>
          <a:lstStyle/>
          <a:p>
            <a:pPr eaLnBrk="1" hangingPunct="1"/>
            <a:endParaRPr lang="en-GB" altLang="en-US"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1"/>
          <p:cNvSpPr txBox="1">
            <a:spLocks noChangeArrowheads="1"/>
          </p:cNvSpPr>
          <p:nvPr/>
        </p:nvSpPr>
        <p:spPr bwMode="auto">
          <a:xfrm>
            <a:off x="990600" y="2667000"/>
            <a:ext cx="2286000" cy="923925"/>
          </a:xfrm>
          <a:prstGeom prst="rect">
            <a:avLst/>
          </a:prstGeom>
          <a:noFill/>
          <a:ln w="12700">
            <a:solidFill>
              <a:schemeClr val="tx1"/>
            </a:solidFill>
            <a:miter lim="800000"/>
            <a:headEnd/>
            <a:tailEnd/>
          </a:ln>
        </p:spPr>
        <p:txBody>
          <a:bodyPr>
            <a:spAutoFit/>
          </a:bodyPr>
          <a:lstStyle/>
          <a:p>
            <a:endParaRPr lang="en-GB" altLang="en-US"/>
          </a:p>
          <a:p>
            <a:endParaRPr lang="en-GB" altLang="en-US"/>
          </a:p>
          <a:p>
            <a:endParaRPr lang="en-GB" altLang="en-US"/>
          </a:p>
        </p:txBody>
      </p:sp>
      <p:sp>
        <p:nvSpPr>
          <p:cNvPr id="6147" name="TextBox 2"/>
          <p:cNvSpPr txBox="1">
            <a:spLocks noChangeArrowheads="1"/>
          </p:cNvSpPr>
          <p:nvPr/>
        </p:nvSpPr>
        <p:spPr bwMode="auto">
          <a:xfrm>
            <a:off x="4800600" y="2667000"/>
            <a:ext cx="2286000" cy="923925"/>
          </a:xfrm>
          <a:prstGeom prst="rect">
            <a:avLst/>
          </a:prstGeom>
          <a:noFill/>
          <a:ln w="12700">
            <a:solidFill>
              <a:schemeClr val="tx1"/>
            </a:solidFill>
            <a:miter lim="800000"/>
            <a:headEnd/>
            <a:tailEnd/>
          </a:ln>
        </p:spPr>
        <p:txBody>
          <a:bodyPr>
            <a:spAutoFit/>
          </a:bodyPr>
          <a:lstStyle/>
          <a:p>
            <a:endParaRPr lang="en-GB" altLang="en-US"/>
          </a:p>
          <a:p>
            <a:endParaRPr lang="en-GB" altLang="en-US"/>
          </a:p>
          <a:p>
            <a:endParaRPr lang="en-GB" altLang="en-US"/>
          </a:p>
        </p:txBody>
      </p:sp>
      <p:sp>
        <p:nvSpPr>
          <p:cNvPr id="6148" name="TextBox 3"/>
          <p:cNvSpPr txBox="1">
            <a:spLocks noChangeArrowheads="1"/>
          </p:cNvSpPr>
          <p:nvPr/>
        </p:nvSpPr>
        <p:spPr bwMode="auto">
          <a:xfrm>
            <a:off x="1703388" y="2101850"/>
            <a:ext cx="673100" cy="368300"/>
          </a:xfrm>
          <a:prstGeom prst="rect">
            <a:avLst/>
          </a:prstGeom>
          <a:noFill/>
          <a:ln w="9525">
            <a:noFill/>
            <a:miter lim="800000"/>
            <a:headEnd/>
            <a:tailEnd/>
          </a:ln>
        </p:spPr>
        <p:txBody>
          <a:bodyPr wrap="none">
            <a:spAutoFit/>
          </a:bodyPr>
          <a:lstStyle/>
          <a:p>
            <a:r>
              <a:rPr lang="en-GB" altLang="en-US" b="1"/>
              <a:t>Now</a:t>
            </a:r>
          </a:p>
        </p:txBody>
      </p:sp>
      <p:sp>
        <p:nvSpPr>
          <p:cNvPr id="6149" name="TextBox 4"/>
          <p:cNvSpPr txBox="1">
            <a:spLocks noChangeArrowheads="1"/>
          </p:cNvSpPr>
          <p:nvPr/>
        </p:nvSpPr>
        <p:spPr bwMode="auto">
          <a:xfrm>
            <a:off x="5029200" y="2101850"/>
            <a:ext cx="1812925" cy="368300"/>
          </a:xfrm>
          <a:prstGeom prst="rect">
            <a:avLst/>
          </a:prstGeom>
          <a:noFill/>
          <a:ln w="9525">
            <a:noFill/>
            <a:miter lim="800000"/>
            <a:headEnd/>
            <a:tailEnd/>
          </a:ln>
        </p:spPr>
        <p:txBody>
          <a:bodyPr wrap="none">
            <a:spAutoFit/>
          </a:bodyPr>
          <a:lstStyle/>
          <a:p>
            <a:r>
              <a:rPr lang="en-GB" altLang="en-US" b="1"/>
              <a:t>Desired Future</a:t>
            </a:r>
          </a:p>
        </p:txBody>
      </p:sp>
      <p:sp>
        <p:nvSpPr>
          <p:cNvPr id="6150" name="TextBox 5"/>
          <p:cNvSpPr txBox="1">
            <a:spLocks noChangeArrowheads="1"/>
          </p:cNvSpPr>
          <p:nvPr/>
        </p:nvSpPr>
        <p:spPr bwMode="auto">
          <a:xfrm>
            <a:off x="990600" y="533400"/>
            <a:ext cx="6781800" cy="1200150"/>
          </a:xfrm>
          <a:prstGeom prst="rect">
            <a:avLst/>
          </a:prstGeom>
          <a:noFill/>
          <a:ln w="9525">
            <a:noFill/>
            <a:miter lim="800000"/>
            <a:headEnd/>
            <a:tailEnd/>
          </a:ln>
        </p:spPr>
        <p:txBody>
          <a:bodyPr>
            <a:spAutoFit/>
          </a:bodyPr>
          <a:lstStyle/>
          <a:p>
            <a:r>
              <a:rPr lang="en-GB" altLang="en-US" sz="2400"/>
              <a:t>Divide the rectangles below into the % of time you spend leading and the % of time you spend managing</a:t>
            </a:r>
          </a:p>
        </p:txBody>
      </p:sp>
      <p:sp>
        <p:nvSpPr>
          <p:cNvPr id="6151" name="TextBox 6"/>
          <p:cNvSpPr txBox="1">
            <a:spLocks noChangeArrowheads="1"/>
          </p:cNvSpPr>
          <p:nvPr/>
        </p:nvSpPr>
        <p:spPr bwMode="auto">
          <a:xfrm>
            <a:off x="838200" y="4800600"/>
            <a:ext cx="6781800" cy="830263"/>
          </a:xfrm>
          <a:prstGeom prst="rect">
            <a:avLst/>
          </a:prstGeom>
          <a:noFill/>
          <a:ln w="9525">
            <a:noFill/>
            <a:miter lim="800000"/>
            <a:headEnd/>
            <a:tailEnd/>
          </a:ln>
        </p:spPr>
        <p:txBody>
          <a:bodyPr>
            <a:spAutoFit/>
          </a:bodyPr>
          <a:lstStyle/>
          <a:p>
            <a:r>
              <a:rPr lang="en-GB" altLang="en-US" sz="2400">
                <a:solidFill>
                  <a:srgbClr val="FF0000"/>
                </a:solidFill>
              </a:rPr>
              <a:t>What would it take for you to move toward the desired future?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533400" y="2895600"/>
            <a:ext cx="769620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7171" name="TextBox 5"/>
          <p:cNvSpPr txBox="1">
            <a:spLocks noChangeArrowheads="1"/>
          </p:cNvSpPr>
          <p:nvPr/>
        </p:nvSpPr>
        <p:spPr bwMode="auto">
          <a:xfrm>
            <a:off x="6248400" y="3187700"/>
            <a:ext cx="2286000" cy="523875"/>
          </a:xfrm>
          <a:prstGeom prst="rect">
            <a:avLst/>
          </a:prstGeom>
          <a:noFill/>
          <a:ln w="9525">
            <a:noFill/>
            <a:miter lim="800000"/>
            <a:headEnd/>
            <a:tailEnd/>
          </a:ln>
        </p:spPr>
        <p:txBody>
          <a:bodyPr>
            <a:spAutoFit/>
          </a:bodyPr>
          <a:lstStyle/>
          <a:p>
            <a:pPr algn="ctr"/>
            <a:r>
              <a:rPr lang="en-GB" altLang="en-US" sz="2800"/>
              <a:t>management</a:t>
            </a:r>
          </a:p>
        </p:txBody>
      </p:sp>
      <p:sp>
        <p:nvSpPr>
          <p:cNvPr id="7172" name="TextBox 6"/>
          <p:cNvSpPr txBox="1">
            <a:spLocks noChangeArrowheads="1"/>
          </p:cNvSpPr>
          <p:nvPr/>
        </p:nvSpPr>
        <p:spPr bwMode="auto">
          <a:xfrm>
            <a:off x="76200" y="3160713"/>
            <a:ext cx="2286000" cy="523875"/>
          </a:xfrm>
          <a:prstGeom prst="rect">
            <a:avLst/>
          </a:prstGeom>
          <a:noFill/>
          <a:ln w="9525">
            <a:noFill/>
            <a:miter lim="800000"/>
            <a:headEnd/>
            <a:tailEnd/>
          </a:ln>
        </p:spPr>
        <p:txBody>
          <a:bodyPr>
            <a:spAutoFit/>
          </a:bodyPr>
          <a:lstStyle/>
          <a:p>
            <a:pPr algn="ctr"/>
            <a:r>
              <a:rPr lang="en-GB" altLang="en-US" sz="2800"/>
              <a:t>leadership</a:t>
            </a:r>
          </a:p>
        </p:txBody>
      </p:sp>
      <p:sp>
        <p:nvSpPr>
          <p:cNvPr id="7173" name="TextBox 7"/>
          <p:cNvSpPr txBox="1">
            <a:spLocks noChangeArrowheads="1"/>
          </p:cNvSpPr>
          <p:nvPr/>
        </p:nvSpPr>
        <p:spPr bwMode="auto">
          <a:xfrm>
            <a:off x="304800" y="349250"/>
            <a:ext cx="8229600" cy="830263"/>
          </a:xfrm>
          <a:prstGeom prst="rect">
            <a:avLst/>
          </a:prstGeom>
          <a:noFill/>
          <a:ln w="9525">
            <a:noFill/>
            <a:miter lim="800000"/>
            <a:headEnd/>
            <a:tailEnd/>
          </a:ln>
        </p:spPr>
        <p:txBody>
          <a:bodyPr>
            <a:spAutoFit/>
          </a:bodyPr>
          <a:lstStyle/>
          <a:p>
            <a:r>
              <a:rPr lang="en-GB" altLang="en-US" sz="2400" b="1">
                <a:solidFill>
                  <a:srgbClr val="FF0000"/>
                </a:solidFill>
              </a:rPr>
              <a:t>Relationships</a:t>
            </a:r>
            <a:r>
              <a:rPr lang="en-GB" altLang="en-US" sz="2400">
                <a:solidFill>
                  <a:srgbClr val="FF0000"/>
                </a:solidFill>
              </a:rPr>
              <a:t> and </a:t>
            </a:r>
            <a:r>
              <a:rPr lang="en-GB" altLang="en-US" sz="2400" b="1">
                <a:solidFill>
                  <a:srgbClr val="FF0000"/>
                </a:solidFill>
              </a:rPr>
              <a:t>processes</a:t>
            </a:r>
            <a:r>
              <a:rPr lang="en-GB" altLang="en-US" sz="2400">
                <a:solidFill>
                  <a:srgbClr val="FF0000"/>
                </a:solidFill>
              </a:rPr>
              <a:t> ……where do you put your most energy?</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914400"/>
            <a:ext cx="8534400" cy="4894263"/>
          </a:xfrm>
          <a:prstGeom prst="rect">
            <a:avLst/>
          </a:prstGeom>
        </p:spPr>
        <p:txBody>
          <a:bodyPr>
            <a:spAutoFit/>
          </a:bodyPr>
          <a:lstStyle/>
          <a:p>
            <a:pPr>
              <a:defRPr/>
            </a:pPr>
            <a:r>
              <a:rPr lang="en-GB" sz="2400" dirty="0"/>
              <a:t>• </a:t>
            </a:r>
            <a:r>
              <a:rPr lang="en-GB" sz="2400" dirty="0">
                <a:solidFill>
                  <a:schemeClr val="tx2">
                    <a:lumMod val="75000"/>
                  </a:schemeClr>
                </a:solidFill>
              </a:rPr>
              <a:t>“80% of staff leave their organisation not because of the job but because of their relationship with their line manager.” (</a:t>
            </a:r>
            <a:r>
              <a:rPr lang="en-GB" sz="2400" i="1" dirty="0">
                <a:solidFill>
                  <a:schemeClr val="tx2">
                    <a:lumMod val="75000"/>
                  </a:schemeClr>
                </a:solidFill>
              </a:rPr>
              <a:t>Gallup</a:t>
            </a:r>
            <a:r>
              <a:rPr lang="en-GB" sz="2400" dirty="0">
                <a:solidFill>
                  <a:schemeClr val="tx2">
                    <a:lumMod val="75000"/>
                  </a:schemeClr>
                </a:solidFill>
              </a:rPr>
              <a:t>)</a:t>
            </a:r>
          </a:p>
          <a:p>
            <a:pPr>
              <a:defRPr/>
            </a:pPr>
            <a:endParaRPr lang="en-GB" sz="2400" dirty="0">
              <a:solidFill>
                <a:schemeClr val="tx2">
                  <a:lumMod val="75000"/>
                </a:schemeClr>
              </a:solidFill>
            </a:endParaRPr>
          </a:p>
          <a:p>
            <a:pPr>
              <a:defRPr/>
            </a:pPr>
            <a:r>
              <a:rPr lang="en-GB" sz="2400" dirty="0">
                <a:solidFill>
                  <a:schemeClr val="tx2">
                    <a:lumMod val="75000"/>
                  </a:schemeClr>
                </a:solidFill>
              </a:rPr>
              <a:t>• The primary issue for employees is the relationship with their immediate line manager, accounting for some 80% of</a:t>
            </a:r>
          </a:p>
          <a:p>
            <a:pPr>
              <a:defRPr/>
            </a:pPr>
            <a:r>
              <a:rPr lang="en-GB" sz="2400" dirty="0">
                <a:solidFill>
                  <a:schemeClr val="tx2">
                    <a:lumMod val="75000"/>
                  </a:schemeClr>
                </a:solidFill>
              </a:rPr>
              <a:t>decisions to engage or disengage, to ‘go-the-extra-mile’ or do the bare minimum. Managers’ attitudes and behaviours are the key influencers of engagement.’ (</a:t>
            </a:r>
            <a:r>
              <a:rPr lang="en-GB" sz="2400" i="1" dirty="0">
                <a:solidFill>
                  <a:schemeClr val="tx2">
                    <a:lumMod val="75000"/>
                  </a:schemeClr>
                </a:solidFill>
              </a:rPr>
              <a:t>The Rules of</a:t>
            </a:r>
          </a:p>
          <a:p>
            <a:pPr>
              <a:defRPr/>
            </a:pPr>
            <a:r>
              <a:rPr lang="en-GB" sz="2400" i="1" dirty="0">
                <a:solidFill>
                  <a:schemeClr val="tx2">
                    <a:lumMod val="75000"/>
                  </a:schemeClr>
                </a:solidFill>
              </a:rPr>
              <a:t>Engagement White Paper, The Training Foundation 2010</a:t>
            </a:r>
            <a:r>
              <a:rPr lang="en-GB" sz="2400" dirty="0">
                <a:solidFill>
                  <a:schemeClr val="tx2">
                    <a:lumMod val="75000"/>
                  </a:schemeClr>
                </a:solidFill>
              </a:rPr>
              <a:t>) </a:t>
            </a:r>
          </a:p>
          <a:p>
            <a:pPr>
              <a:defRPr/>
            </a:pPr>
            <a:endParaRPr lang="en-GB" sz="2400" dirty="0">
              <a:solidFill>
                <a:schemeClr val="tx2">
                  <a:lumMod val="75000"/>
                </a:schemeClr>
              </a:solidFill>
            </a:endParaRPr>
          </a:p>
          <a:p>
            <a:pPr>
              <a:defRPr/>
            </a:pPr>
            <a:r>
              <a:rPr lang="en-GB" sz="2400" dirty="0">
                <a:solidFill>
                  <a:schemeClr val="tx2">
                    <a:lumMod val="75000"/>
                  </a:schemeClr>
                </a:solidFill>
              </a:rPr>
              <a:t>• “People join companies, they leave managers.”</a:t>
            </a:r>
          </a:p>
          <a:p>
            <a:pPr>
              <a:defRPr/>
            </a:pPr>
            <a:r>
              <a:rPr lang="en-GB" sz="2400" dirty="0">
                <a:solidFill>
                  <a:schemeClr val="tx2">
                    <a:lumMod val="75000"/>
                  </a:schemeClr>
                </a:solidFill>
              </a:rPr>
              <a:t>(</a:t>
            </a:r>
            <a:r>
              <a:rPr lang="en-GB" sz="2400" i="1" dirty="0">
                <a:solidFill>
                  <a:schemeClr val="tx2">
                    <a:lumMod val="75000"/>
                  </a:schemeClr>
                </a:solidFill>
              </a:rPr>
              <a:t>First Break All The Rules, Marcus Buckingham, 1999)</a:t>
            </a:r>
          </a:p>
        </p:txBody>
      </p:sp>
      <p:sp>
        <p:nvSpPr>
          <p:cNvPr id="8195" name="TextBox 3"/>
          <p:cNvSpPr txBox="1">
            <a:spLocks noChangeArrowheads="1"/>
          </p:cNvSpPr>
          <p:nvPr/>
        </p:nvSpPr>
        <p:spPr bwMode="auto">
          <a:xfrm>
            <a:off x="2438400" y="119063"/>
            <a:ext cx="3505200" cy="523875"/>
          </a:xfrm>
          <a:prstGeom prst="rect">
            <a:avLst/>
          </a:prstGeom>
          <a:noFill/>
          <a:ln w="9525">
            <a:noFill/>
            <a:miter lim="800000"/>
            <a:headEnd/>
            <a:tailEnd/>
          </a:ln>
        </p:spPr>
        <p:txBody>
          <a:bodyPr>
            <a:spAutoFit/>
          </a:bodyPr>
          <a:lstStyle/>
          <a:p>
            <a:r>
              <a:rPr lang="en-GB" altLang="en-US" sz="2800">
                <a:solidFill>
                  <a:srgbClr val="FF0000"/>
                </a:solidFill>
              </a:rPr>
              <a:t>Food for thought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3"/>
          <p:cNvSpPr txBox="1">
            <a:spLocks noChangeArrowheads="1"/>
          </p:cNvSpPr>
          <p:nvPr/>
        </p:nvSpPr>
        <p:spPr bwMode="auto">
          <a:xfrm>
            <a:off x="1222375" y="188913"/>
            <a:ext cx="6192838" cy="10779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defRPr/>
            </a:pPr>
            <a:r>
              <a:rPr lang="en-GB" sz="3200" dirty="0" smtClean="0">
                <a:solidFill>
                  <a:schemeClr val="accent2">
                    <a:lumMod val="75000"/>
                  </a:schemeClr>
                </a:solidFill>
                <a:latin typeface="Arial" pitchFamily="34" charset="0"/>
                <a:cs typeface="Arial" pitchFamily="34" charset="0"/>
              </a:rPr>
              <a:t>Managing people &amp; maintaining relationships</a:t>
            </a:r>
          </a:p>
        </p:txBody>
      </p:sp>
      <p:pic>
        <p:nvPicPr>
          <p:cNvPr id="9219" name="Picture 4" descr="scales 2"/>
          <p:cNvPicPr>
            <a:picLocks noChangeAspect="1" noChangeArrowheads="1"/>
          </p:cNvPicPr>
          <p:nvPr/>
        </p:nvPicPr>
        <p:blipFill>
          <a:blip r:embed="rId2"/>
          <a:srcRect/>
          <a:stretch>
            <a:fillRect/>
          </a:stretch>
        </p:blipFill>
        <p:spPr bwMode="auto">
          <a:xfrm>
            <a:off x="1270000" y="1773238"/>
            <a:ext cx="6257925" cy="4681537"/>
          </a:xfrm>
          <a:prstGeom prst="rect">
            <a:avLst/>
          </a:prstGeom>
          <a:noFill/>
          <a:ln w="9525">
            <a:noFill/>
            <a:miter lim="800000"/>
            <a:headEnd/>
            <a:tailEnd/>
          </a:ln>
        </p:spPr>
      </p:pic>
      <p:sp>
        <p:nvSpPr>
          <p:cNvPr id="2" name="TextBox 1"/>
          <p:cNvSpPr txBox="1"/>
          <p:nvPr/>
        </p:nvSpPr>
        <p:spPr>
          <a:xfrm>
            <a:off x="971550" y="5048250"/>
            <a:ext cx="2447925" cy="830263"/>
          </a:xfrm>
          <a:prstGeom prst="rect">
            <a:avLst/>
          </a:prstGeom>
          <a:noFill/>
        </p:spPr>
        <p:txBody>
          <a:bodyPr>
            <a:spAutoFit/>
          </a:bodyPr>
          <a:lstStyle/>
          <a:p>
            <a:pPr algn="ctr">
              <a:defRPr/>
            </a:pPr>
            <a:r>
              <a:rPr lang="en-GB" b="1" dirty="0">
                <a:solidFill>
                  <a:schemeClr val="accent2">
                    <a:lumMod val="75000"/>
                  </a:schemeClr>
                </a:solidFill>
                <a:latin typeface="Arial" pitchFamily="34" charset="0"/>
                <a:cs typeface="Arial" pitchFamily="34" charset="0"/>
              </a:rPr>
              <a:t>Relationship with employee</a:t>
            </a:r>
          </a:p>
        </p:txBody>
      </p:sp>
      <p:sp>
        <p:nvSpPr>
          <p:cNvPr id="9221" name="TextBox 4"/>
          <p:cNvSpPr txBox="1">
            <a:spLocks noChangeArrowheads="1"/>
          </p:cNvSpPr>
          <p:nvPr/>
        </p:nvSpPr>
        <p:spPr bwMode="auto">
          <a:xfrm>
            <a:off x="5003800" y="5013325"/>
            <a:ext cx="3779838" cy="461963"/>
          </a:xfrm>
          <a:prstGeom prst="rect">
            <a:avLst/>
          </a:prstGeom>
          <a:noFill/>
          <a:ln w="9525">
            <a:noFill/>
            <a:miter lim="800000"/>
            <a:headEnd/>
            <a:tailEnd/>
          </a:ln>
        </p:spPr>
        <p:txBody>
          <a:bodyPr>
            <a:spAutoFit/>
          </a:bodyPr>
          <a:lstStyle/>
          <a:p>
            <a:pPr algn="ctr"/>
            <a:r>
              <a:rPr lang="en-GB" altLang="en-US" sz="2400" b="1">
                <a:cs typeface="Arial" charset="0"/>
              </a:rPr>
              <a:t>Focus on performance</a:t>
            </a:r>
            <a:endParaRPr lang="en-GB" altLang="en-US" sz="2400">
              <a:cs typeface="Arial"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3"/>
          <p:cNvSpPr txBox="1">
            <a:spLocks noChangeArrowheads="1"/>
          </p:cNvSpPr>
          <p:nvPr/>
        </p:nvSpPr>
        <p:spPr bwMode="auto">
          <a:xfrm>
            <a:off x="304800" y="271463"/>
            <a:ext cx="6400800" cy="522287"/>
          </a:xfrm>
          <a:prstGeom prst="rect">
            <a:avLst/>
          </a:prstGeom>
          <a:noFill/>
          <a:ln w="9525">
            <a:noFill/>
            <a:miter lim="800000"/>
            <a:headEnd/>
            <a:tailEnd/>
          </a:ln>
        </p:spPr>
        <p:txBody>
          <a:bodyPr>
            <a:spAutoFit/>
          </a:bodyPr>
          <a:lstStyle/>
          <a:p>
            <a:r>
              <a:rPr lang="en-GB" altLang="en-US" sz="2800">
                <a:solidFill>
                  <a:srgbClr val="FF0000"/>
                </a:solidFill>
              </a:rPr>
              <a:t>Leadership Personal Assessment</a:t>
            </a:r>
          </a:p>
        </p:txBody>
      </p:sp>
      <p:sp>
        <p:nvSpPr>
          <p:cNvPr id="10243" name="TextBox 4"/>
          <p:cNvSpPr txBox="1">
            <a:spLocks noChangeArrowheads="1"/>
          </p:cNvSpPr>
          <p:nvPr/>
        </p:nvSpPr>
        <p:spPr bwMode="auto">
          <a:xfrm>
            <a:off x="738188" y="2057400"/>
            <a:ext cx="4724400" cy="646113"/>
          </a:xfrm>
          <a:prstGeom prst="rect">
            <a:avLst/>
          </a:prstGeom>
          <a:noFill/>
          <a:ln w="9525">
            <a:noFill/>
            <a:miter lim="800000"/>
            <a:headEnd/>
            <a:tailEnd/>
          </a:ln>
        </p:spPr>
        <p:txBody>
          <a:bodyPr>
            <a:spAutoFit/>
          </a:bodyPr>
          <a:lstStyle/>
          <a:p>
            <a:r>
              <a:rPr lang="en-GB" altLang="en-US"/>
              <a:t>What insights have I gained through this self assessment?</a:t>
            </a:r>
          </a:p>
        </p:txBody>
      </p:sp>
      <p:sp>
        <p:nvSpPr>
          <p:cNvPr id="10244" name="TextBox 5"/>
          <p:cNvSpPr txBox="1">
            <a:spLocks noChangeArrowheads="1"/>
          </p:cNvSpPr>
          <p:nvPr/>
        </p:nvSpPr>
        <p:spPr bwMode="auto">
          <a:xfrm>
            <a:off x="738188" y="3581400"/>
            <a:ext cx="4724400" cy="369888"/>
          </a:xfrm>
          <a:prstGeom prst="rect">
            <a:avLst/>
          </a:prstGeom>
          <a:noFill/>
          <a:ln w="9525">
            <a:noFill/>
            <a:miter lim="800000"/>
            <a:headEnd/>
            <a:tailEnd/>
          </a:ln>
        </p:spPr>
        <p:txBody>
          <a:bodyPr>
            <a:spAutoFit/>
          </a:bodyPr>
          <a:lstStyle/>
          <a:p>
            <a:r>
              <a:rPr lang="en-GB" altLang="en-US"/>
              <a:t>Strengths to appreciate:</a:t>
            </a:r>
          </a:p>
        </p:txBody>
      </p:sp>
      <p:sp>
        <p:nvSpPr>
          <p:cNvPr id="10245" name="TextBox 6"/>
          <p:cNvSpPr txBox="1">
            <a:spLocks noChangeArrowheads="1"/>
          </p:cNvSpPr>
          <p:nvPr/>
        </p:nvSpPr>
        <p:spPr bwMode="auto">
          <a:xfrm>
            <a:off x="766763" y="5105400"/>
            <a:ext cx="4724400" cy="369888"/>
          </a:xfrm>
          <a:prstGeom prst="rect">
            <a:avLst/>
          </a:prstGeom>
          <a:noFill/>
          <a:ln w="9525">
            <a:noFill/>
            <a:miter lim="800000"/>
            <a:headEnd/>
            <a:tailEnd/>
          </a:ln>
        </p:spPr>
        <p:txBody>
          <a:bodyPr>
            <a:spAutoFit/>
          </a:bodyPr>
          <a:lstStyle/>
          <a:p>
            <a:r>
              <a:rPr lang="en-GB" altLang="en-US"/>
              <a:t>Opportunities for growth:</a:t>
            </a:r>
          </a:p>
        </p:txBody>
      </p:sp>
      <p:pic>
        <p:nvPicPr>
          <p:cNvPr id="10246" name="Picture 7"/>
          <p:cNvPicPr>
            <a:picLocks noChangeAspect="1"/>
          </p:cNvPicPr>
          <p:nvPr/>
        </p:nvPicPr>
        <p:blipFill>
          <a:blip r:embed="rId2"/>
          <a:srcRect/>
          <a:stretch>
            <a:fillRect/>
          </a:stretch>
        </p:blipFill>
        <p:spPr bwMode="auto">
          <a:xfrm>
            <a:off x="6248400" y="381000"/>
            <a:ext cx="2424113" cy="1609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Balance</Template>
  <TotalTime>732</TotalTime>
  <Words>1460</Words>
  <Application>Microsoft Office PowerPoint</Application>
  <PresentationFormat>On-screen Show (4:3)</PresentationFormat>
  <Paragraphs>339</Paragraphs>
  <Slides>44</Slides>
  <Notes>31</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2</vt:i4>
      </vt:variant>
      <vt:variant>
        <vt:lpstr>Slide Titles</vt:lpstr>
      </vt:variant>
      <vt:variant>
        <vt:i4>44</vt:i4>
      </vt:variant>
    </vt:vector>
  </HeadingPairs>
  <TitlesOfParts>
    <vt:vector size="52" baseType="lpstr">
      <vt:lpstr>Arial</vt:lpstr>
      <vt:lpstr>Calibri</vt:lpstr>
      <vt:lpstr>Times New Roman</vt:lpstr>
      <vt:lpstr>Tahoma</vt:lpstr>
      <vt:lpstr>Comic Sans MS</vt:lpstr>
      <vt:lpstr>Office Theme</vt:lpstr>
      <vt:lpstr>Picture</vt:lpstr>
      <vt:lpstr>Bitmap Image</vt:lpstr>
      <vt:lpstr>Introduction to Leadership and Management</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Ian</dc:creator>
  <cp:lastModifiedBy>dell</cp:lastModifiedBy>
  <cp:revision>46</cp:revision>
  <cp:lastPrinted>2014-10-15T07:07:52Z</cp:lastPrinted>
  <dcterms:created xsi:type="dcterms:W3CDTF">2006-08-16T00:00:00Z</dcterms:created>
  <dcterms:modified xsi:type="dcterms:W3CDTF">2017-02-25T21:49:18Z</dcterms:modified>
</cp:coreProperties>
</file>