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57" r:id="rId4"/>
    <p:sldId id="265" r:id="rId5"/>
    <p:sldId id="262" r:id="rId6"/>
    <p:sldId id="259" r:id="rId7"/>
    <p:sldId id="260" r:id="rId8"/>
    <p:sldId id="258" r:id="rId9"/>
    <p:sldId id="270" r:id="rId10"/>
    <p:sldId id="269"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5" d="100"/>
          <a:sy n="85" d="100"/>
        </p:scale>
        <p:origin x="-714"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4B6C57-3795-4B60-976B-A1493A434438}" type="datetimeFigureOut">
              <a:rPr lang="en-GB" smtClean="0"/>
              <a:pPr/>
              <a:t>25/02/2017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FFFE75-E1CB-4AAA-B632-CFBAA7992E5C}" type="slidenum">
              <a:rPr lang="en-GB" smtClean="0"/>
              <a:pPr/>
              <a:t>‹#›</a:t>
            </a:fld>
            <a:endParaRPr lang="en-GB"/>
          </a:p>
        </p:txBody>
      </p:sp>
    </p:spTree>
    <p:extLst>
      <p:ext uri="{BB962C8B-B14F-4D97-AF65-F5344CB8AC3E}">
        <p14:creationId xmlns:p14="http://schemas.microsoft.com/office/powerpoint/2010/main" xmlns="" val="3093948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FFFE75-E1CB-4AAA-B632-CFBAA7992E5C}"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FFFE75-E1CB-4AAA-B632-CFBAA7992E5C}"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FFFE75-E1CB-4AAA-B632-CFBAA7992E5C}" type="slidenum">
              <a:rPr lang="en-GB" smtClean="0"/>
              <a:pPr/>
              <a:t>6</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FFFE75-E1CB-4AAA-B632-CFBAA7992E5C}" type="slidenum">
              <a:rPr lang="en-GB" smtClean="0"/>
              <a:pPr/>
              <a:t>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9FFFE75-E1CB-4AAA-B632-CFBAA7992E5C}"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url=http://www.emds-hrconsulting.com/hr-support-for-small-businesses-london-and-uk/&amp;rct=j&amp;frm=1&amp;q=&amp;esrc=s&amp;sa=U&amp;ved=0ahUKEwiv8eaRnZ3NAhXLDsAKHS3wC-YQwW4ILjAL&amp;usg=AFQjCNFrRrJrl71sxJpxwfnlAwoKvzV9XQ"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www.google.co.uk/url?url=http://www.personneltoday.com/hr/conducting-disciplinary-hearings-an-employer-checklist/&amp;rct=j&amp;frm=1&amp;q=&amp;esrc=s&amp;sa=U&amp;ved=0ahUKEwiv8eaRnZ3NAhXLDsAKHS3wC-YQwW4IIjAF&amp;usg=AFQjCNHehYYVzAgMoAKK9eg1pYp2-V8Q4w"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28600"/>
            <a:ext cx="7086600" cy="1752600"/>
          </a:xfrm>
        </p:spPr>
        <p:txBody>
          <a:bodyPr>
            <a:normAutofit/>
          </a:bodyPr>
          <a:lstStyle/>
          <a:p>
            <a:r>
              <a:rPr lang="en-GB" sz="4400" b="1" dirty="0" smtClean="0"/>
              <a:t>Managing Employee Conduct</a:t>
            </a:r>
            <a:endParaRPr lang="en-GB" sz="4400" b="1" dirty="0"/>
          </a:p>
        </p:txBody>
      </p:sp>
      <p:pic>
        <p:nvPicPr>
          <p:cNvPr id="1029" name="Picture 5" descr="Image result for Disciplinary matters in the workplace">
            <a:hlinkClick r:id="rId3"/>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04800" y="2971800"/>
            <a:ext cx="4655058" cy="31242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3" name="Picture 9" descr="Image result for Disciplinary matters in the workplace">
            <a:hlinkClick r:id="rId5"/>
          </p:cNvPr>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5334000" y="1219200"/>
            <a:ext cx="3231715" cy="18288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5" name="Picture 11" descr="CCTV in the Workplace and Disciplinary matters"/>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5226374" y="3810000"/>
            <a:ext cx="3446966" cy="198120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3203575" y="115888"/>
            <a:ext cx="2232025"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GB" altLang="en-US" sz="2800">
                <a:solidFill>
                  <a:srgbClr val="FF0000"/>
                </a:solidFill>
                <a:latin typeface="Arial" charset="0"/>
                <a:cs typeface="Arial" charset="0"/>
              </a:rPr>
              <a:t>Engaging </a:t>
            </a:r>
          </a:p>
        </p:txBody>
      </p:sp>
      <p:graphicFrame>
        <p:nvGraphicFramePr>
          <p:cNvPr id="3" name="Table 2"/>
          <p:cNvGraphicFramePr>
            <a:graphicFrameLocks noGrp="1"/>
          </p:cNvGraphicFramePr>
          <p:nvPr/>
        </p:nvGraphicFramePr>
        <p:xfrm>
          <a:off x="900113" y="765175"/>
          <a:ext cx="7559675" cy="4862513"/>
        </p:xfrm>
        <a:graphic>
          <a:graphicData uri="http://schemas.openxmlformats.org/drawingml/2006/table">
            <a:tbl>
              <a:tblPr/>
              <a:tblGrid>
                <a:gridCol w="1367941"/>
                <a:gridCol w="2801618"/>
                <a:gridCol w="3390116"/>
              </a:tblGrid>
              <a:tr h="742959">
                <a:tc>
                  <a:txBody>
                    <a:bodyPr/>
                    <a:lstStyle/>
                    <a:p>
                      <a:r>
                        <a:rPr lang="en-GB" sz="1800" dirty="0" smtClean="0">
                          <a:latin typeface="Arial" panose="020B0604020202020204" pitchFamily="34" charset="0"/>
                          <a:cs typeface="Arial" panose="020B0604020202020204" pitchFamily="34" charset="0"/>
                        </a:rPr>
                        <a:t>Situation:</a:t>
                      </a:r>
                      <a:endParaRPr lang="en-GB" sz="1800" dirty="0">
                        <a:latin typeface="Arial" panose="020B0604020202020204" pitchFamily="34" charset="0"/>
                        <a:cs typeface="Arial" panose="020B0604020202020204" pitchFamily="34" charset="0"/>
                      </a:endParaRPr>
                    </a:p>
                  </a:txBody>
                  <a:tcPr marL="91426" marR="91426" marT="45721" marB="45721">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r>
                        <a:rPr lang="en-GB" sz="1800" dirty="0" smtClean="0">
                          <a:solidFill>
                            <a:schemeClr val="accent2"/>
                          </a:solidFill>
                          <a:latin typeface="Arial" panose="020B0604020202020204" pitchFamily="34" charset="0"/>
                          <a:cs typeface="Arial" panose="020B0604020202020204" pitchFamily="34" charset="0"/>
                        </a:rPr>
                        <a:t>What do I really want?</a:t>
                      </a:r>
                      <a:endParaRPr lang="en-GB" sz="1800" dirty="0">
                        <a:solidFill>
                          <a:schemeClr val="accent2"/>
                        </a:solidFill>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800" dirty="0" smtClean="0">
                          <a:solidFill>
                            <a:srgbClr val="FF0000"/>
                          </a:solidFill>
                          <a:latin typeface="Arial" panose="020B0604020202020204" pitchFamily="34" charset="0"/>
                          <a:cs typeface="Arial" panose="020B0604020202020204" pitchFamily="34" charset="0"/>
                        </a:rPr>
                        <a:t>What do I really not want?</a:t>
                      </a:r>
                      <a:endParaRPr lang="en-GB" sz="1800" dirty="0">
                        <a:solidFill>
                          <a:srgbClr val="FF0000"/>
                        </a:solidFill>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7130">
                <a:tc>
                  <a:txBody>
                    <a:bodyPr/>
                    <a:lstStyle/>
                    <a:p>
                      <a:r>
                        <a:rPr lang="en-GB" sz="1800" dirty="0" smtClean="0">
                          <a:latin typeface="Arial" panose="020B0604020202020204" pitchFamily="34" charset="0"/>
                          <a:cs typeface="Arial" panose="020B0604020202020204" pitchFamily="34" charset="0"/>
                        </a:rPr>
                        <a:t>For myself</a:t>
                      </a:r>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16682">
                <a:tc>
                  <a:txBody>
                    <a:bodyPr/>
                    <a:lstStyle/>
                    <a:p>
                      <a:r>
                        <a:rPr lang="en-GB" sz="1800" dirty="0" smtClean="0">
                          <a:latin typeface="Arial" panose="020B0604020202020204" pitchFamily="34" charset="0"/>
                          <a:cs typeface="Arial" panose="020B0604020202020204" pitchFamily="34" charset="0"/>
                        </a:rPr>
                        <a:t>For this person</a:t>
                      </a:r>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40182">
                <a:tc>
                  <a:txBody>
                    <a:bodyPr/>
                    <a:lstStyle/>
                    <a:p>
                      <a:r>
                        <a:rPr lang="en-GB" sz="1800" dirty="0" smtClean="0">
                          <a:latin typeface="Arial" panose="020B0604020202020204" pitchFamily="34" charset="0"/>
                          <a:cs typeface="Arial" panose="020B0604020202020204" pitchFamily="34" charset="0"/>
                        </a:rPr>
                        <a:t>For others impacted</a:t>
                      </a:r>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65560">
                <a:tc>
                  <a:txBody>
                    <a:bodyPr/>
                    <a:lstStyle/>
                    <a:p>
                      <a:r>
                        <a:rPr lang="en-GB" sz="1800" dirty="0" smtClean="0">
                          <a:latin typeface="Arial" panose="020B0604020202020204" pitchFamily="34" charset="0"/>
                          <a:cs typeface="Arial" panose="020B0604020202020204" pitchFamily="34" charset="0"/>
                        </a:rPr>
                        <a:t>For this relationship</a:t>
                      </a:r>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sz="1800" dirty="0">
                        <a:latin typeface="Arial" panose="020B0604020202020204" pitchFamily="34" charset="0"/>
                        <a:cs typeface="Arial" panose="020B0604020202020204" pitchFamily="34" charset="0"/>
                      </a:endParaRPr>
                    </a:p>
                  </a:txBody>
                  <a:tcPr marL="91426" marR="91426"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6417" name="TextBox 3"/>
          <p:cNvSpPr txBox="1">
            <a:spLocks noChangeArrowheads="1"/>
          </p:cNvSpPr>
          <p:nvPr/>
        </p:nvSpPr>
        <p:spPr bwMode="auto">
          <a:xfrm>
            <a:off x="755650" y="5891213"/>
            <a:ext cx="806450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GB" altLang="en-US" sz="1800">
                <a:solidFill>
                  <a:srgbClr val="FF0000"/>
                </a:solidFill>
                <a:latin typeface="Arial" charset="0"/>
                <a:cs typeface="Arial" charset="0"/>
              </a:rPr>
              <a:t>What will I say and how would I behave if I wanted the results above?</a:t>
            </a:r>
          </a:p>
        </p:txBody>
      </p:sp>
    </p:spTree>
    <p:extLst>
      <p:ext uri="{BB962C8B-B14F-4D97-AF65-F5344CB8AC3E}">
        <p14:creationId xmlns:p14="http://schemas.microsoft.com/office/powerpoint/2010/main" xmlns="" val="3566486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2600" y="1219200"/>
            <a:ext cx="1600200" cy="708025"/>
          </a:xfrm>
          <a:prstGeom prst="rect">
            <a:avLst/>
          </a:prstGeom>
          <a:solidFill>
            <a:schemeClr val="tx2">
              <a:lumMod val="20000"/>
              <a:lumOff val="80000"/>
            </a:schemeClr>
          </a:solidFill>
          <a:ln w="38100">
            <a:solidFill>
              <a:schemeClr val="tx1"/>
            </a:solidFill>
          </a:ln>
        </p:spPr>
        <p:txBody>
          <a:bodyPr>
            <a:spAutoFit/>
          </a:bodyPr>
          <a:lstStyle/>
          <a:p>
            <a:pPr algn="ctr">
              <a:defRPr/>
            </a:pPr>
            <a:r>
              <a:rPr lang="en-GB" sz="4000" dirty="0"/>
              <a:t>Pull</a:t>
            </a:r>
          </a:p>
        </p:txBody>
      </p:sp>
      <p:sp>
        <p:nvSpPr>
          <p:cNvPr id="5" name="TextBox 4"/>
          <p:cNvSpPr txBox="1"/>
          <p:nvPr/>
        </p:nvSpPr>
        <p:spPr>
          <a:xfrm>
            <a:off x="4648200" y="1230313"/>
            <a:ext cx="1600200" cy="708025"/>
          </a:xfrm>
          <a:prstGeom prst="rect">
            <a:avLst/>
          </a:prstGeom>
          <a:solidFill>
            <a:schemeClr val="accent2">
              <a:lumMod val="20000"/>
              <a:lumOff val="80000"/>
            </a:schemeClr>
          </a:solidFill>
          <a:ln w="38100">
            <a:solidFill>
              <a:schemeClr val="tx1"/>
            </a:solidFill>
          </a:ln>
        </p:spPr>
        <p:txBody>
          <a:bodyPr>
            <a:spAutoFit/>
          </a:bodyPr>
          <a:lstStyle/>
          <a:p>
            <a:pPr algn="ctr">
              <a:defRPr/>
            </a:pPr>
            <a:r>
              <a:rPr lang="en-GB" sz="4000" dirty="0"/>
              <a:t>Push</a:t>
            </a:r>
          </a:p>
        </p:txBody>
      </p:sp>
      <p:sp>
        <p:nvSpPr>
          <p:cNvPr id="6" name="TextBox 5"/>
          <p:cNvSpPr txBox="1"/>
          <p:nvPr/>
        </p:nvSpPr>
        <p:spPr>
          <a:xfrm>
            <a:off x="1752600" y="2362200"/>
            <a:ext cx="1600200" cy="954088"/>
          </a:xfrm>
          <a:prstGeom prst="rect">
            <a:avLst/>
          </a:prstGeom>
          <a:solidFill>
            <a:schemeClr val="accent1">
              <a:lumMod val="60000"/>
              <a:lumOff val="40000"/>
            </a:schemeClr>
          </a:solidFill>
          <a:ln w="38100">
            <a:solidFill>
              <a:schemeClr val="tx1"/>
            </a:solidFill>
          </a:ln>
        </p:spPr>
        <p:txBody>
          <a:bodyPr>
            <a:spAutoFit/>
          </a:bodyPr>
          <a:lstStyle/>
          <a:p>
            <a:pPr algn="ctr">
              <a:defRPr/>
            </a:pPr>
            <a:r>
              <a:rPr lang="en-GB" sz="2800" dirty="0"/>
              <a:t>Active</a:t>
            </a:r>
          </a:p>
          <a:p>
            <a:pPr algn="ctr">
              <a:defRPr/>
            </a:pPr>
            <a:r>
              <a:rPr lang="en-GB" sz="2800" dirty="0"/>
              <a:t>Listening</a:t>
            </a:r>
          </a:p>
        </p:txBody>
      </p:sp>
      <p:sp>
        <p:nvSpPr>
          <p:cNvPr id="7" name="TextBox 6"/>
          <p:cNvSpPr txBox="1"/>
          <p:nvPr/>
        </p:nvSpPr>
        <p:spPr>
          <a:xfrm>
            <a:off x="152400" y="2362200"/>
            <a:ext cx="1600200" cy="954088"/>
          </a:xfrm>
          <a:prstGeom prst="rect">
            <a:avLst/>
          </a:prstGeom>
          <a:solidFill>
            <a:schemeClr val="tx2">
              <a:lumMod val="20000"/>
              <a:lumOff val="80000"/>
            </a:schemeClr>
          </a:solidFill>
          <a:ln w="38100">
            <a:solidFill>
              <a:schemeClr val="tx1"/>
            </a:solidFill>
          </a:ln>
        </p:spPr>
        <p:txBody>
          <a:bodyPr>
            <a:spAutoFit/>
          </a:bodyPr>
          <a:lstStyle/>
          <a:p>
            <a:pPr algn="ctr">
              <a:defRPr/>
            </a:pPr>
            <a:r>
              <a:rPr lang="en-GB" sz="2800" dirty="0"/>
              <a:t>Open</a:t>
            </a:r>
          </a:p>
          <a:p>
            <a:pPr algn="ctr">
              <a:defRPr/>
            </a:pPr>
            <a:r>
              <a:rPr lang="en-GB" sz="2800" dirty="0"/>
              <a:t>questions</a:t>
            </a:r>
          </a:p>
        </p:txBody>
      </p:sp>
      <p:sp>
        <p:nvSpPr>
          <p:cNvPr id="10" name="TextBox 9"/>
          <p:cNvSpPr txBox="1"/>
          <p:nvPr/>
        </p:nvSpPr>
        <p:spPr>
          <a:xfrm>
            <a:off x="4648200" y="2355850"/>
            <a:ext cx="1600200" cy="954088"/>
          </a:xfrm>
          <a:prstGeom prst="rect">
            <a:avLst/>
          </a:prstGeom>
          <a:solidFill>
            <a:schemeClr val="accent2">
              <a:lumMod val="40000"/>
              <a:lumOff val="60000"/>
            </a:schemeClr>
          </a:solidFill>
          <a:ln w="38100">
            <a:solidFill>
              <a:schemeClr val="tx1"/>
            </a:solidFill>
          </a:ln>
        </p:spPr>
        <p:txBody>
          <a:bodyPr>
            <a:spAutoFit/>
          </a:bodyPr>
          <a:lstStyle/>
          <a:p>
            <a:pPr algn="ctr">
              <a:defRPr/>
            </a:pPr>
            <a:r>
              <a:rPr lang="en-GB" sz="2800" dirty="0"/>
              <a:t>Stating </a:t>
            </a:r>
          </a:p>
          <a:p>
            <a:pPr algn="ctr">
              <a:defRPr/>
            </a:pPr>
            <a:r>
              <a:rPr lang="en-GB" sz="2800" dirty="0"/>
              <a:t>Views</a:t>
            </a:r>
          </a:p>
        </p:txBody>
      </p:sp>
      <p:sp>
        <p:nvSpPr>
          <p:cNvPr id="11" name="TextBox 10"/>
          <p:cNvSpPr txBox="1"/>
          <p:nvPr/>
        </p:nvSpPr>
        <p:spPr>
          <a:xfrm>
            <a:off x="6248400" y="2355850"/>
            <a:ext cx="1981200" cy="954088"/>
          </a:xfrm>
          <a:prstGeom prst="rect">
            <a:avLst/>
          </a:prstGeom>
          <a:solidFill>
            <a:schemeClr val="accent2">
              <a:lumMod val="60000"/>
              <a:lumOff val="40000"/>
            </a:schemeClr>
          </a:solidFill>
          <a:ln w="38100">
            <a:solidFill>
              <a:schemeClr val="tx1"/>
            </a:solidFill>
          </a:ln>
        </p:spPr>
        <p:txBody>
          <a:bodyPr>
            <a:spAutoFit/>
          </a:bodyPr>
          <a:lstStyle/>
          <a:p>
            <a:pPr algn="ctr">
              <a:defRPr/>
            </a:pPr>
            <a:r>
              <a:rPr lang="en-GB" sz="2800" dirty="0"/>
              <a:t>Making </a:t>
            </a:r>
          </a:p>
          <a:p>
            <a:pPr algn="ctr">
              <a:defRPr/>
            </a:pPr>
            <a:r>
              <a:rPr lang="en-GB" sz="2800" dirty="0"/>
              <a:t>suggestions</a:t>
            </a:r>
          </a:p>
        </p:txBody>
      </p:sp>
      <p:cxnSp>
        <p:nvCxnSpPr>
          <p:cNvPr id="19" name="Straight Connector 18"/>
          <p:cNvCxnSpPr/>
          <p:nvPr/>
        </p:nvCxnSpPr>
        <p:spPr>
          <a:xfrm flipV="1">
            <a:off x="3352800" y="2133600"/>
            <a:ext cx="0" cy="1176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2693988" y="2109788"/>
            <a:ext cx="6858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648200" y="2133600"/>
            <a:ext cx="0" cy="1176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4648200" y="2133600"/>
            <a:ext cx="609600" cy="1588"/>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20492" name="TextBox 29"/>
          <p:cNvSpPr txBox="1">
            <a:spLocks noChangeArrowheads="1"/>
          </p:cNvSpPr>
          <p:nvPr/>
        </p:nvSpPr>
        <p:spPr bwMode="auto">
          <a:xfrm>
            <a:off x="1752600" y="1982788"/>
            <a:ext cx="8001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GB" sz="2000" b="1"/>
              <a:t>pull</a:t>
            </a:r>
          </a:p>
        </p:txBody>
      </p:sp>
      <p:sp>
        <p:nvSpPr>
          <p:cNvPr id="20493" name="TextBox 30"/>
          <p:cNvSpPr txBox="1">
            <a:spLocks noChangeArrowheads="1"/>
          </p:cNvSpPr>
          <p:nvPr/>
        </p:nvSpPr>
        <p:spPr bwMode="auto">
          <a:xfrm>
            <a:off x="5257800" y="1951038"/>
            <a:ext cx="8112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GB" sz="2000" b="1"/>
              <a:t>push</a:t>
            </a:r>
          </a:p>
        </p:txBody>
      </p:sp>
      <p:sp>
        <p:nvSpPr>
          <p:cNvPr id="20494" name="TextBox 32"/>
          <p:cNvSpPr txBox="1">
            <a:spLocks noChangeArrowheads="1"/>
          </p:cNvSpPr>
          <p:nvPr/>
        </p:nvSpPr>
        <p:spPr bwMode="auto">
          <a:xfrm>
            <a:off x="1066800" y="4708124"/>
            <a:ext cx="670560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GB" sz="3200" dirty="0" smtClean="0">
                <a:solidFill>
                  <a:srgbClr val="FF0000"/>
                </a:solidFill>
                <a:latin typeface="Arial" pitchFamily="34" charset="0"/>
                <a:cs typeface="Arial" pitchFamily="34" charset="0"/>
              </a:rPr>
              <a:t>2 main communication approaches</a:t>
            </a:r>
            <a:endParaRPr lang="en-GB" sz="32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40474171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838200" y="597763"/>
            <a:ext cx="7281863" cy="1477328"/>
          </a:xfrm>
          <a:prstGeom prst="rect">
            <a:avLst/>
          </a:prstGeom>
          <a:solidFill>
            <a:srgbClr val="F1E4AD"/>
          </a:solidFill>
          <a:ln w="381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defRPr/>
            </a:pPr>
            <a:r>
              <a:rPr lang="en-GB" sz="5400" b="1" dirty="0" smtClean="0">
                <a:solidFill>
                  <a:srgbClr val="0033CC"/>
                </a:solidFill>
                <a:latin typeface="+mj-lt"/>
              </a:rPr>
              <a:t>Performance</a:t>
            </a:r>
            <a:r>
              <a:rPr lang="en-GB" sz="3200" dirty="0" smtClean="0">
                <a:latin typeface="+mj-lt"/>
              </a:rPr>
              <a:t> </a:t>
            </a:r>
            <a:r>
              <a:rPr lang="en-GB" sz="3200" dirty="0">
                <a:latin typeface="+mj-lt"/>
              </a:rPr>
              <a:t>– </a:t>
            </a:r>
            <a:r>
              <a:rPr lang="en-GB" sz="3200" b="1" dirty="0" smtClean="0">
                <a:latin typeface="+mj-lt"/>
              </a:rPr>
              <a:t>Can or can’t  do</a:t>
            </a:r>
          </a:p>
          <a:p>
            <a:pPr>
              <a:spcBef>
                <a:spcPct val="50000"/>
              </a:spcBef>
              <a:defRPr/>
            </a:pPr>
            <a:r>
              <a:rPr lang="en-GB" sz="2400" b="1" dirty="0" smtClean="0">
                <a:latin typeface="+mj-lt"/>
              </a:rPr>
              <a:t>(underpinned by the Capability policy)</a:t>
            </a:r>
            <a:endParaRPr lang="en-GB" sz="2400" b="1" dirty="0">
              <a:latin typeface="+mj-lt"/>
            </a:endParaRPr>
          </a:p>
        </p:txBody>
      </p:sp>
      <p:sp>
        <p:nvSpPr>
          <p:cNvPr id="109573" name="Text Box 5"/>
          <p:cNvSpPr txBox="1">
            <a:spLocks noChangeArrowheads="1"/>
          </p:cNvSpPr>
          <p:nvPr/>
        </p:nvSpPr>
        <p:spPr bwMode="auto">
          <a:xfrm>
            <a:off x="1187450" y="3500438"/>
            <a:ext cx="6697663" cy="1384995"/>
          </a:xfrm>
          <a:prstGeom prst="rect">
            <a:avLst/>
          </a:prstGeom>
          <a:solidFill>
            <a:srgbClr val="B0D8EE"/>
          </a:solidFill>
          <a:ln w="38100">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defRPr/>
            </a:pPr>
            <a:r>
              <a:rPr lang="en-GB" sz="4800" b="1" dirty="0" smtClean="0">
                <a:solidFill>
                  <a:srgbClr val="FF0000"/>
                </a:solidFill>
                <a:latin typeface="+mj-lt"/>
              </a:rPr>
              <a:t>Conduct</a:t>
            </a:r>
            <a:r>
              <a:rPr lang="en-GB" sz="3200" dirty="0" smtClean="0">
                <a:latin typeface="+mj-lt"/>
              </a:rPr>
              <a:t> </a:t>
            </a:r>
            <a:r>
              <a:rPr lang="en-GB" sz="3200" dirty="0">
                <a:latin typeface="+mj-lt"/>
              </a:rPr>
              <a:t>– </a:t>
            </a:r>
            <a:r>
              <a:rPr lang="en-GB" sz="3200" dirty="0" smtClean="0">
                <a:latin typeface="+mj-lt"/>
              </a:rPr>
              <a:t>Will or </a:t>
            </a:r>
            <a:r>
              <a:rPr lang="en-GB" sz="3200" b="1" dirty="0" smtClean="0">
                <a:latin typeface="+mj-lt"/>
              </a:rPr>
              <a:t>Won’t do</a:t>
            </a:r>
          </a:p>
          <a:p>
            <a:pPr>
              <a:spcBef>
                <a:spcPct val="50000"/>
              </a:spcBef>
              <a:defRPr/>
            </a:pPr>
            <a:r>
              <a:rPr lang="en-GB" sz="2400" b="1" dirty="0"/>
              <a:t>(underpinned by the </a:t>
            </a:r>
            <a:r>
              <a:rPr lang="en-GB" sz="2400" b="1" dirty="0" smtClean="0"/>
              <a:t>Disciplinary </a:t>
            </a:r>
            <a:r>
              <a:rPr lang="en-GB" sz="2400" b="1" dirty="0"/>
              <a:t>policy</a:t>
            </a:r>
            <a:r>
              <a:rPr lang="en-GB" sz="2400" b="1" dirty="0" smtClean="0"/>
              <a:t>)</a:t>
            </a:r>
            <a:endParaRPr lang="en-GB" sz="3200" b="1" dirty="0">
              <a:latin typeface="+mj-lt"/>
            </a:endParaRPr>
          </a:p>
        </p:txBody>
      </p:sp>
    </p:spTree>
    <p:extLst>
      <p:ext uri="{BB962C8B-B14F-4D97-AF65-F5344CB8AC3E}">
        <p14:creationId xmlns:p14="http://schemas.microsoft.com/office/powerpoint/2010/main" xmlns="" val="614239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1600" y="457200"/>
            <a:ext cx="6019800" cy="584775"/>
          </a:xfrm>
          <a:prstGeom prst="rect">
            <a:avLst/>
          </a:prstGeom>
          <a:noFill/>
        </p:spPr>
        <p:txBody>
          <a:bodyPr wrap="square" rtlCol="0">
            <a:spAutoFit/>
          </a:bodyPr>
          <a:lstStyle/>
          <a:p>
            <a:r>
              <a:rPr lang="en-GB" sz="3200" dirty="0" smtClean="0">
                <a:solidFill>
                  <a:srgbClr val="FF0000"/>
                </a:solidFill>
                <a:latin typeface="Arial" pitchFamily="34" charset="0"/>
                <a:cs typeface="Arial" pitchFamily="34" charset="0"/>
              </a:rPr>
              <a:t>Underpinned by 3 Trust policies</a:t>
            </a:r>
            <a:endParaRPr lang="en-GB" sz="3200" dirty="0">
              <a:solidFill>
                <a:srgbClr val="FF0000"/>
              </a:solidFill>
              <a:latin typeface="Arial" pitchFamily="34" charset="0"/>
              <a:cs typeface="Arial" pitchFamily="34" charset="0"/>
            </a:endParaRPr>
          </a:p>
        </p:txBody>
      </p:sp>
      <p:sp>
        <p:nvSpPr>
          <p:cNvPr id="5" name="TextBox 4"/>
          <p:cNvSpPr txBox="1"/>
          <p:nvPr/>
        </p:nvSpPr>
        <p:spPr>
          <a:xfrm>
            <a:off x="1447800" y="1981200"/>
            <a:ext cx="5943600" cy="3046988"/>
          </a:xfrm>
          <a:prstGeom prst="rect">
            <a:avLst/>
          </a:prstGeom>
          <a:solidFill>
            <a:schemeClr val="tx2">
              <a:lumMod val="20000"/>
              <a:lumOff val="80000"/>
            </a:schemeClr>
          </a:solidFill>
          <a:ln w="12700">
            <a:solidFill>
              <a:schemeClr val="tx1"/>
            </a:solidFill>
          </a:ln>
        </p:spPr>
        <p:txBody>
          <a:bodyPr wrap="square" rtlCol="0">
            <a:spAutoFit/>
          </a:bodyPr>
          <a:lstStyle/>
          <a:p>
            <a:r>
              <a:rPr lang="en-GB" sz="3200" dirty="0" smtClean="0">
                <a:latin typeface="Arial" pitchFamily="34" charset="0"/>
                <a:cs typeface="Arial" pitchFamily="34" charset="0"/>
              </a:rPr>
              <a:t>Disciplinary policy and procedure</a:t>
            </a:r>
          </a:p>
          <a:p>
            <a:endParaRPr lang="en-GB" sz="3200" dirty="0" smtClean="0">
              <a:latin typeface="Arial" pitchFamily="34" charset="0"/>
              <a:cs typeface="Arial" pitchFamily="34" charset="0"/>
            </a:endParaRPr>
          </a:p>
          <a:p>
            <a:r>
              <a:rPr lang="en-GB" sz="3200" dirty="0" smtClean="0">
                <a:latin typeface="Arial" pitchFamily="34" charset="0"/>
                <a:cs typeface="Arial" pitchFamily="34" charset="0"/>
              </a:rPr>
              <a:t>Dignity at Work</a:t>
            </a:r>
          </a:p>
          <a:p>
            <a:endParaRPr lang="en-GB" sz="3200" dirty="0" smtClean="0">
              <a:latin typeface="Arial" pitchFamily="34" charset="0"/>
              <a:cs typeface="Arial" pitchFamily="34" charset="0"/>
            </a:endParaRPr>
          </a:p>
          <a:p>
            <a:r>
              <a:rPr lang="en-GB" sz="3200" dirty="0" smtClean="0">
                <a:latin typeface="Arial" pitchFamily="34" charset="0"/>
                <a:cs typeface="Arial" pitchFamily="34" charset="0"/>
              </a:rPr>
              <a:t>Grievances and Disputes policy </a:t>
            </a:r>
            <a:endParaRPr lang="en-GB"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r>
            <a:br>
              <a:rPr lang="en-GB" dirty="0"/>
            </a:br>
            <a:endParaRPr lang="en-GB" dirty="0"/>
          </a:p>
        </p:txBody>
      </p:sp>
      <p:sp>
        <p:nvSpPr>
          <p:cNvPr id="3" name="Content Placeholder 2"/>
          <p:cNvSpPr>
            <a:spLocks noGrp="1"/>
          </p:cNvSpPr>
          <p:nvPr>
            <p:ph idx="1"/>
          </p:nvPr>
        </p:nvSpPr>
        <p:spPr>
          <a:xfrm>
            <a:off x="2514600" y="76200"/>
            <a:ext cx="6172200" cy="6507163"/>
          </a:xfrm>
        </p:spPr>
        <p:txBody>
          <a:bodyPr>
            <a:noAutofit/>
          </a:bodyPr>
          <a:lstStyle/>
          <a:p>
            <a:r>
              <a:rPr lang="en-GB" sz="2400" dirty="0" smtClean="0">
                <a:solidFill>
                  <a:srgbClr val="0070C0"/>
                </a:solidFill>
              </a:rPr>
              <a:t>A </a:t>
            </a:r>
            <a:r>
              <a:rPr lang="en-GB" sz="2400" dirty="0">
                <a:solidFill>
                  <a:srgbClr val="0070C0"/>
                </a:solidFill>
              </a:rPr>
              <a:t>former head of financial accounting at two NHS trusts has been jailed for stealing £2.2m of NHS funds to buy 11 properties in Sussex and London.</a:t>
            </a:r>
          </a:p>
          <a:p>
            <a:r>
              <a:rPr lang="en-GB" sz="2400" dirty="0">
                <a:solidFill>
                  <a:srgbClr val="0070C0"/>
                </a:solidFill>
              </a:rPr>
              <a:t>Trevor Barry </a:t>
            </a:r>
            <a:r>
              <a:rPr lang="en-GB" sz="2400" dirty="0" err="1">
                <a:solidFill>
                  <a:srgbClr val="0070C0"/>
                </a:solidFill>
              </a:rPr>
              <a:t>Cosson</a:t>
            </a:r>
            <a:r>
              <a:rPr lang="en-GB" sz="2400" dirty="0">
                <a:solidFill>
                  <a:srgbClr val="0070C0"/>
                </a:solidFill>
              </a:rPr>
              <a:t>, from Hastings, worked for Hastings and Rother Primary Care Trust (PCT) and East Sussex Downs and Weald PCT when he took the money.</a:t>
            </a:r>
          </a:p>
          <a:p>
            <a:r>
              <a:rPr lang="en-GB" sz="2400" dirty="0">
                <a:solidFill>
                  <a:srgbClr val="0070C0"/>
                </a:solidFill>
              </a:rPr>
              <a:t>The 38-year-old was sentenced to five years and four months in prison at Blackfriars Crown Court</a:t>
            </a:r>
            <a:r>
              <a:rPr lang="en-GB" sz="2400" dirty="0" smtClean="0">
                <a:solidFill>
                  <a:srgbClr val="0070C0"/>
                </a:solidFill>
              </a:rPr>
              <a:t>.</a:t>
            </a:r>
            <a:endParaRPr lang="en-GB" sz="2400" dirty="0">
              <a:solidFill>
                <a:srgbClr val="0070C0"/>
              </a:solidFill>
            </a:endParaRPr>
          </a:p>
          <a:p>
            <a:r>
              <a:rPr lang="en-GB" sz="2400" dirty="0">
                <a:solidFill>
                  <a:srgbClr val="0070C0"/>
                </a:solidFill>
              </a:rPr>
              <a:t>The fraud investigation body discovered </a:t>
            </a:r>
            <a:r>
              <a:rPr lang="en-GB" sz="2400" dirty="0" err="1">
                <a:solidFill>
                  <a:srgbClr val="0070C0"/>
                </a:solidFill>
              </a:rPr>
              <a:t>Cosson</a:t>
            </a:r>
            <a:r>
              <a:rPr lang="en-GB" sz="2400" dirty="0">
                <a:solidFill>
                  <a:srgbClr val="0070C0"/>
                </a:solidFill>
              </a:rPr>
              <a:t> had manipulated the internal payments systems of the PCTs, setting up standing orders in the names of regular suppliers but paying money into his own bank accounts</a:t>
            </a:r>
            <a:r>
              <a:rPr lang="en-GB" sz="2400" dirty="0" smtClean="0">
                <a:solidFill>
                  <a:srgbClr val="0070C0"/>
                </a:solidFill>
              </a:rPr>
              <a:t>.</a:t>
            </a:r>
            <a:endParaRPr lang="en-GB" sz="2400" dirty="0">
              <a:solidFill>
                <a:srgbClr val="0070C0"/>
              </a:solidFill>
            </a:endParaRPr>
          </a:p>
          <a:p>
            <a:pPr marL="0" indent="0">
              <a:buNone/>
            </a:pPr>
            <a:endParaRPr lang="en-GB" sz="2400" dirty="0"/>
          </a:p>
        </p:txBody>
      </p:sp>
      <p:pic>
        <p:nvPicPr>
          <p:cNvPr id="1026" name="Picture 2" descr="C:\Documents and Settings\Alfordia\Desktop\Barry.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93702" y="2743200"/>
            <a:ext cx="2209800" cy="22098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108011" y="152400"/>
            <a:ext cx="2635188" cy="2246769"/>
          </a:xfrm>
          <a:prstGeom prst="rect">
            <a:avLst/>
          </a:prstGeom>
          <a:noFill/>
        </p:spPr>
        <p:txBody>
          <a:bodyPr wrap="square" rtlCol="0">
            <a:spAutoFit/>
          </a:bodyPr>
          <a:lstStyle/>
          <a:p>
            <a:r>
              <a:rPr lang="en-GB" sz="2800" b="1" dirty="0">
                <a:solidFill>
                  <a:srgbClr val="FF0000"/>
                </a:solidFill>
              </a:rPr>
              <a:t>East Sussex NHS finance head jailed for £2.2m </a:t>
            </a:r>
            <a:r>
              <a:rPr lang="en-GB" sz="2800" b="1" dirty="0" smtClean="0">
                <a:solidFill>
                  <a:srgbClr val="FF0000"/>
                </a:solidFill>
              </a:rPr>
              <a:t>fraud</a:t>
            </a:r>
          </a:p>
          <a:p>
            <a:r>
              <a:rPr lang="en-GB" sz="2800" b="1" dirty="0" smtClean="0">
                <a:solidFill>
                  <a:srgbClr val="FF0000"/>
                </a:solidFill>
              </a:rPr>
              <a:t>(2014)</a:t>
            </a:r>
            <a:endParaRPr lang="en-GB" sz="2800" b="1" dirty="0">
              <a:solidFill>
                <a:srgbClr val="FF0000"/>
              </a:solidFill>
            </a:endParaRPr>
          </a:p>
        </p:txBody>
      </p:sp>
      <p:sp>
        <p:nvSpPr>
          <p:cNvPr id="5" name="TextBox 4"/>
          <p:cNvSpPr txBox="1"/>
          <p:nvPr/>
        </p:nvSpPr>
        <p:spPr>
          <a:xfrm>
            <a:off x="293702" y="5029200"/>
            <a:ext cx="2449497" cy="1569660"/>
          </a:xfrm>
          <a:prstGeom prst="rect">
            <a:avLst/>
          </a:prstGeom>
          <a:noFill/>
        </p:spPr>
        <p:txBody>
          <a:bodyPr wrap="square" rtlCol="0">
            <a:spAutoFit/>
          </a:bodyPr>
          <a:lstStyle/>
          <a:p>
            <a:r>
              <a:rPr lang="en-GB" sz="2400" dirty="0"/>
              <a:t>Trevor Barry </a:t>
            </a:r>
            <a:r>
              <a:rPr lang="en-GB" sz="2400" dirty="0" err="1"/>
              <a:t>Cosson</a:t>
            </a:r>
            <a:r>
              <a:rPr lang="en-GB" sz="2400" dirty="0"/>
              <a:t> used NHS funds to buy 11 properties </a:t>
            </a:r>
          </a:p>
        </p:txBody>
      </p:sp>
    </p:spTree>
    <p:extLst>
      <p:ext uri="{BB962C8B-B14F-4D97-AF65-F5344CB8AC3E}">
        <p14:creationId xmlns:p14="http://schemas.microsoft.com/office/powerpoint/2010/main" xmlns="" val="1054890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scales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258888" y="908050"/>
            <a:ext cx="6257925" cy="46815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43" name="Text Box 5"/>
          <p:cNvSpPr txBox="1">
            <a:spLocks noChangeArrowheads="1"/>
          </p:cNvSpPr>
          <p:nvPr/>
        </p:nvSpPr>
        <p:spPr bwMode="auto">
          <a:xfrm>
            <a:off x="684213" y="4076700"/>
            <a:ext cx="2735262" cy="1938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400" dirty="0">
                <a:latin typeface="Comic Sans MS" pitchFamily="66" charset="0"/>
              </a:rPr>
              <a:t>Employee responsibility for satisfactory </a:t>
            </a:r>
            <a:r>
              <a:rPr lang="en-GB" sz="2400" dirty="0" smtClean="0">
                <a:latin typeface="Comic Sans MS" pitchFamily="66" charset="0"/>
              </a:rPr>
              <a:t>conduct &amp; behaviour</a:t>
            </a:r>
            <a:endParaRPr lang="en-US" sz="2400" dirty="0">
              <a:latin typeface="Comic Sans MS" pitchFamily="66" charset="0"/>
            </a:endParaRPr>
          </a:p>
        </p:txBody>
      </p:sp>
      <p:sp>
        <p:nvSpPr>
          <p:cNvPr id="10244" name="Text Box 6"/>
          <p:cNvSpPr txBox="1">
            <a:spLocks noChangeArrowheads="1"/>
          </p:cNvSpPr>
          <p:nvPr/>
        </p:nvSpPr>
        <p:spPr bwMode="auto">
          <a:xfrm>
            <a:off x="5651500" y="4076700"/>
            <a:ext cx="3263900" cy="1938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400" dirty="0" smtClean="0">
                <a:solidFill>
                  <a:srgbClr val="0033CC"/>
                </a:solidFill>
                <a:latin typeface="Comic Sans MS" pitchFamily="66" charset="0"/>
              </a:rPr>
              <a:t>Organisational &amp; Departmental </a:t>
            </a:r>
            <a:r>
              <a:rPr lang="en-GB" sz="2400" dirty="0">
                <a:solidFill>
                  <a:srgbClr val="0033CC"/>
                </a:solidFill>
                <a:latin typeface="Comic Sans MS" pitchFamily="66" charset="0"/>
              </a:rPr>
              <a:t>responsibility to </a:t>
            </a:r>
            <a:r>
              <a:rPr lang="en-GB" sz="2400" dirty="0" smtClean="0">
                <a:solidFill>
                  <a:srgbClr val="0033CC"/>
                </a:solidFill>
                <a:latin typeface="Comic Sans MS" pitchFamily="66" charset="0"/>
              </a:rPr>
              <a:t>state expectations &amp; standards clearly </a:t>
            </a:r>
            <a:endParaRPr lang="en-US" sz="2400" dirty="0">
              <a:solidFill>
                <a:srgbClr val="0033CC"/>
              </a:solidFill>
              <a:latin typeface="Comic Sans MS" pitchFamily="66" charset="0"/>
            </a:endParaRPr>
          </a:p>
        </p:txBody>
      </p:sp>
      <p:sp>
        <p:nvSpPr>
          <p:cNvPr id="10245" name="Text Box 7"/>
          <p:cNvSpPr txBox="1">
            <a:spLocks noChangeArrowheads="1"/>
          </p:cNvSpPr>
          <p:nvPr/>
        </p:nvSpPr>
        <p:spPr bwMode="auto">
          <a:xfrm>
            <a:off x="827088" y="260350"/>
            <a:ext cx="76327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sz="2800">
                <a:solidFill>
                  <a:srgbClr val="FF0000"/>
                </a:solidFill>
                <a:latin typeface="Comic Sans MS" pitchFamily="66" charset="0"/>
              </a:rPr>
              <a:t>Employee &amp; Organisation’s responsibility</a:t>
            </a:r>
            <a:endParaRPr lang="en-US" sz="2800">
              <a:solidFill>
                <a:srgbClr val="FF0000"/>
              </a:solidFill>
              <a:latin typeface="Comic Sans MS" pitchFamily="66" charset="0"/>
            </a:endParaRPr>
          </a:p>
        </p:txBody>
      </p:sp>
    </p:spTree>
    <p:extLst>
      <p:ext uri="{BB962C8B-B14F-4D97-AF65-F5344CB8AC3E}">
        <p14:creationId xmlns:p14="http://schemas.microsoft.com/office/powerpoint/2010/main" xmlns="" val="3513495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6901" y="1357776"/>
            <a:ext cx="6324600" cy="4031873"/>
          </a:xfrm>
          <a:prstGeom prst="rect">
            <a:avLst/>
          </a:prstGeom>
          <a:solidFill>
            <a:schemeClr val="accent3">
              <a:lumMod val="40000"/>
              <a:lumOff val="60000"/>
            </a:schemeClr>
          </a:solidFill>
          <a:ln w="12700">
            <a:solidFill>
              <a:schemeClr val="tx1"/>
            </a:solidFill>
          </a:ln>
        </p:spPr>
        <p:txBody>
          <a:bodyPr wrap="square" rtlCol="0">
            <a:spAutoFit/>
          </a:bodyPr>
          <a:lstStyle/>
          <a:p>
            <a:r>
              <a:rPr lang="en-GB" sz="3200" dirty="0" smtClean="0">
                <a:latin typeface="Arial" pitchFamily="34" charset="0"/>
                <a:cs typeface="Arial" pitchFamily="34" charset="0"/>
              </a:rPr>
              <a:t>What standards of conduct do you have in your workplace?</a:t>
            </a:r>
          </a:p>
          <a:p>
            <a:endParaRPr lang="en-GB" sz="3200" dirty="0" smtClean="0">
              <a:latin typeface="Arial" pitchFamily="34" charset="0"/>
              <a:cs typeface="Arial" pitchFamily="34" charset="0"/>
            </a:endParaRPr>
          </a:p>
          <a:p>
            <a:r>
              <a:rPr lang="en-GB" sz="3200" dirty="0" smtClean="0">
                <a:latin typeface="Arial" pitchFamily="34" charset="0"/>
                <a:cs typeface="Arial" pitchFamily="34" charset="0"/>
              </a:rPr>
              <a:t>How do staff know what is expected of them?</a:t>
            </a:r>
          </a:p>
          <a:p>
            <a:endParaRPr lang="en-GB" sz="3200" dirty="0" smtClean="0">
              <a:latin typeface="Arial" pitchFamily="34" charset="0"/>
              <a:cs typeface="Arial" pitchFamily="34" charset="0"/>
            </a:endParaRPr>
          </a:p>
          <a:p>
            <a:r>
              <a:rPr lang="en-GB" sz="3200" dirty="0" smtClean="0">
                <a:latin typeface="Arial" pitchFamily="34" charset="0"/>
                <a:cs typeface="Arial" pitchFamily="34" charset="0"/>
              </a:rPr>
              <a:t>How do you monitor and maintain those standards? </a:t>
            </a:r>
            <a:endParaRPr lang="en-GB" sz="3200" dirty="0">
              <a:latin typeface="Arial" pitchFamily="34" charset="0"/>
              <a:cs typeface="Arial" pitchFamily="34" charset="0"/>
            </a:endParaRPr>
          </a:p>
        </p:txBody>
      </p:sp>
      <p:sp>
        <p:nvSpPr>
          <p:cNvPr id="5" name="TextBox 4"/>
          <p:cNvSpPr txBox="1"/>
          <p:nvPr/>
        </p:nvSpPr>
        <p:spPr>
          <a:xfrm>
            <a:off x="762000" y="304800"/>
            <a:ext cx="7315200" cy="584775"/>
          </a:xfrm>
          <a:prstGeom prst="rect">
            <a:avLst/>
          </a:prstGeom>
          <a:noFill/>
        </p:spPr>
        <p:txBody>
          <a:bodyPr wrap="square" rtlCol="0">
            <a:spAutoFit/>
          </a:bodyPr>
          <a:lstStyle/>
          <a:p>
            <a:pPr algn="ctr"/>
            <a:r>
              <a:rPr lang="en-GB" sz="3200" dirty="0" smtClean="0">
                <a:solidFill>
                  <a:srgbClr val="FF0000"/>
                </a:solidFill>
                <a:latin typeface="Arial" pitchFamily="34" charset="0"/>
                <a:cs typeface="Arial" pitchFamily="34" charset="0"/>
              </a:rPr>
              <a:t>Standards of Conduct in the workplace</a:t>
            </a:r>
            <a:endParaRPr lang="en-GB" sz="3200" dirty="0">
              <a:solidFill>
                <a:srgbClr val="FF0000"/>
              </a:solidFill>
              <a:latin typeface="Arial" pitchFamily="34" charset="0"/>
              <a:cs typeface="Arial" pitchFamily="34" charset="0"/>
            </a:endParaRPr>
          </a:p>
        </p:txBody>
      </p:sp>
      <p:sp>
        <p:nvSpPr>
          <p:cNvPr id="2" name="TextBox 1"/>
          <p:cNvSpPr txBox="1"/>
          <p:nvPr/>
        </p:nvSpPr>
        <p:spPr>
          <a:xfrm>
            <a:off x="910701" y="5389649"/>
            <a:ext cx="6477000" cy="584775"/>
          </a:xfrm>
          <a:prstGeom prst="rect">
            <a:avLst/>
          </a:prstGeom>
          <a:noFill/>
        </p:spPr>
        <p:txBody>
          <a:bodyPr wrap="square" rtlCol="0">
            <a:spAutoFit/>
          </a:bodyPr>
          <a:lstStyle/>
          <a:p>
            <a:pPr algn="ctr"/>
            <a:r>
              <a:rPr lang="en-GB" sz="3200" dirty="0" smtClean="0">
                <a:solidFill>
                  <a:schemeClr val="tx2">
                    <a:lumMod val="75000"/>
                  </a:schemeClr>
                </a:solidFill>
              </a:rPr>
              <a:t>What is your role &amp; responsibility?</a:t>
            </a:r>
            <a:endParaRPr lang="en-GB" sz="32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latin typeface="Arial" pitchFamily="34" charset="0"/>
                <a:cs typeface="Arial" pitchFamily="34" charset="0"/>
              </a:rPr>
              <a:t>Bullying and Harassment</a:t>
            </a:r>
            <a:endParaRPr lang="en-GB" sz="3200" dirty="0">
              <a:solidFill>
                <a:srgbClr val="FF0000"/>
              </a:solidFill>
              <a:latin typeface="Arial" pitchFamily="34" charset="0"/>
              <a:cs typeface="Arial" pitchFamily="34" charset="0"/>
            </a:endParaRPr>
          </a:p>
        </p:txBody>
      </p:sp>
      <p:sp>
        <p:nvSpPr>
          <p:cNvPr id="4" name="TextBox 3"/>
          <p:cNvSpPr txBox="1"/>
          <p:nvPr/>
        </p:nvSpPr>
        <p:spPr>
          <a:xfrm>
            <a:off x="609600" y="1600200"/>
            <a:ext cx="8153400" cy="4031873"/>
          </a:xfrm>
          <a:prstGeom prst="rect">
            <a:avLst/>
          </a:prstGeom>
          <a:solidFill>
            <a:schemeClr val="accent1">
              <a:lumMod val="20000"/>
              <a:lumOff val="80000"/>
            </a:schemeClr>
          </a:solidFill>
          <a:ln w="12700">
            <a:solidFill>
              <a:schemeClr val="tx1"/>
            </a:solidFill>
          </a:ln>
        </p:spPr>
        <p:txBody>
          <a:bodyPr wrap="square" rtlCol="0">
            <a:spAutoFit/>
          </a:bodyPr>
          <a:lstStyle/>
          <a:p>
            <a:r>
              <a:rPr lang="en-GB" sz="3200" dirty="0" smtClean="0">
                <a:latin typeface="Arial" pitchFamily="34" charset="0"/>
                <a:cs typeface="Arial" pitchFamily="34" charset="0"/>
              </a:rPr>
              <a:t>What do we mean by:</a:t>
            </a:r>
          </a:p>
          <a:p>
            <a:endParaRPr lang="en-GB" sz="3200" dirty="0" smtClean="0">
              <a:latin typeface="Arial" pitchFamily="34" charset="0"/>
              <a:cs typeface="Arial" pitchFamily="34" charset="0"/>
            </a:endParaRPr>
          </a:p>
          <a:p>
            <a:r>
              <a:rPr lang="en-GB" sz="3200" b="1" dirty="0" smtClean="0">
                <a:solidFill>
                  <a:srgbClr val="FF0000"/>
                </a:solidFill>
                <a:latin typeface="Arial" pitchFamily="34" charset="0"/>
                <a:cs typeface="Arial" pitchFamily="34" charset="0"/>
              </a:rPr>
              <a:t>Bullying</a:t>
            </a:r>
          </a:p>
          <a:p>
            <a:endParaRPr lang="en-GB" sz="3200" b="1" dirty="0" smtClean="0">
              <a:solidFill>
                <a:srgbClr val="FF0000"/>
              </a:solidFill>
              <a:latin typeface="Arial" pitchFamily="34" charset="0"/>
              <a:cs typeface="Arial" pitchFamily="34" charset="0"/>
            </a:endParaRPr>
          </a:p>
          <a:p>
            <a:r>
              <a:rPr lang="en-GB" sz="3200" b="1" dirty="0" smtClean="0">
                <a:solidFill>
                  <a:srgbClr val="FF0000"/>
                </a:solidFill>
                <a:latin typeface="Arial" pitchFamily="34" charset="0"/>
                <a:cs typeface="Arial" pitchFamily="34" charset="0"/>
              </a:rPr>
              <a:t>Harassment</a:t>
            </a:r>
          </a:p>
          <a:p>
            <a:endParaRPr lang="en-GB" sz="3200" dirty="0" smtClean="0">
              <a:latin typeface="Arial" pitchFamily="34" charset="0"/>
              <a:cs typeface="Arial" pitchFamily="34" charset="0"/>
            </a:endParaRPr>
          </a:p>
          <a:p>
            <a:r>
              <a:rPr lang="en-GB" sz="3200" dirty="0" smtClean="0">
                <a:latin typeface="Arial" pitchFamily="34" charset="0"/>
                <a:cs typeface="Arial" pitchFamily="34" charset="0"/>
              </a:rPr>
              <a:t>What is the difference? </a:t>
            </a:r>
          </a:p>
          <a:p>
            <a:r>
              <a:rPr lang="en-GB" sz="3200" dirty="0" smtClean="0">
                <a:latin typeface="Arial" pitchFamily="34" charset="0"/>
                <a:cs typeface="Arial" pitchFamily="34" charset="0"/>
              </a:rPr>
              <a:t>Give some examples</a:t>
            </a:r>
            <a:endParaRPr lang="en-GB"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304800"/>
            <a:ext cx="8001000" cy="584775"/>
          </a:xfrm>
          <a:prstGeom prst="rect">
            <a:avLst/>
          </a:prstGeom>
          <a:noFill/>
        </p:spPr>
        <p:txBody>
          <a:bodyPr wrap="square" rtlCol="0">
            <a:spAutoFit/>
          </a:bodyPr>
          <a:lstStyle/>
          <a:p>
            <a:pPr algn="ctr"/>
            <a:r>
              <a:rPr lang="en-GB" sz="3200" b="1" dirty="0" smtClean="0">
                <a:solidFill>
                  <a:srgbClr val="FF0000"/>
                </a:solidFill>
              </a:rPr>
              <a:t>The Equality Act  </a:t>
            </a:r>
            <a:r>
              <a:rPr lang="en-GB" sz="3200" dirty="0" smtClean="0">
                <a:solidFill>
                  <a:srgbClr val="FF0000"/>
                </a:solidFill>
              </a:rPr>
              <a:t>- 9 Protected Characteristics</a:t>
            </a:r>
            <a:endParaRPr lang="en-GB" sz="3200" dirty="0">
              <a:solidFill>
                <a:srgbClr val="FF0000"/>
              </a:solidFill>
            </a:endParaRPr>
          </a:p>
        </p:txBody>
      </p:sp>
      <p:sp>
        <p:nvSpPr>
          <p:cNvPr id="6" name="Rectangle 5"/>
          <p:cNvSpPr/>
          <p:nvPr/>
        </p:nvSpPr>
        <p:spPr>
          <a:xfrm>
            <a:off x="381000" y="1143000"/>
            <a:ext cx="5562600" cy="4524315"/>
          </a:xfrm>
          <a:prstGeom prst="rect">
            <a:avLst/>
          </a:prstGeom>
          <a:solidFill>
            <a:schemeClr val="tx2">
              <a:lumMod val="20000"/>
              <a:lumOff val="80000"/>
            </a:schemeClr>
          </a:solidFill>
          <a:ln w="12700">
            <a:solidFill>
              <a:schemeClr val="tx1"/>
            </a:solidFill>
          </a:ln>
        </p:spPr>
        <p:txBody>
          <a:bodyPr wrap="square">
            <a:spAutoFit/>
          </a:bodyPr>
          <a:lstStyle/>
          <a:p>
            <a:r>
              <a:rPr lang="en-GB" sz="3200" dirty="0" smtClean="0">
                <a:latin typeface="Arial" pitchFamily="34" charset="0"/>
                <a:cs typeface="Arial" pitchFamily="34" charset="0"/>
              </a:rPr>
              <a:t>age</a:t>
            </a:r>
          </a:p>
          <a:p>
            <a:r>
              <a:rPr lang="en-GB" sz="3200" dirty="0" smtClean="0">
                <a:latin typeface="Arial" pitchFamily="34" charset="0"/>
                <a:cs typeface="Arial" pitchFamily="34" charset="0"/>
              </a:rPr>
              <a:t>disability</a:t>
            </a:r>
          </a:p>
          <a:p>
            <a:r>
              <a:rPr lang="en-GB" sz="3200" dirty="0" smtClean="0">
                <a:latin typeface="Arial" pitchFamily="34" charset="0"/>
                <a:cs typeface="Arial" pitchFamily="34" charset="0"/>
              </a:rPr>
              <a:t>gender reassignment</a:t>
            </a:r>
          </a:p>
          <a:p>
            <a:r>
              <a:rPr lang="en-GB" sz="3200" dirty="0" smtClean="0">
                <a:latin typeface="Arial" pitchFamily="34" charset="0"/>
                <a:cs typeface="Arial" pitchFamily="34" charset="0"/>
              </a:rPr>
              <a:t>marriage and civil partnership</a:t>
            </a:r>
          </a:p>
          <a:p>
            <a:r>
              <a:rPr lang="en-GB" sz="3200" dirty="0" smtClean="0">
                <a:latin typeface="Arial" pitchFamily="34" charset="0"/>
                <a:cs typeface="Arial" pitchFamily="34" charset="0"/>
              </a:rPr>
              <a:t>pregnancy and maternity</a:t>
            </a:r>
          </a:p>
          <a:p>
            <a:r>
              <a:rPr lang="en-GB" sz="3200" dirty="0" smtClean="0">
                <a:latin typeface="Arial" pitchFamily="34" charset="0"/>
                <a:cs typeface="Arial" pitchFamily="34" charset="0"/>
              </a:rPr>
              <a:t>race</a:t>
            </a:r>
          </a:p>
          <a:p>
            <a:r>
              <a:rPr lang="en-GB" sz="3200" dirty="0" smtClean="0">
                <a:latin typeface="Arial" pitchFamily="34" charset="0"/>
                <a:cs typeface="Arial" pitchFamily="34" charset="0"/>
              </a:rPr>
              <a:t>religion and belief</a:t>
            </a:r>
          </a:p>
          <a:p>
            <a:r>
              <a:rPr lang="en-GB" sz="3200" dirty="0" smtClean="0">
                <a:latin typeface="Arial" pitchFamily="34" charset="0"/>
                <a:cs typeface="Arial" pitchFamily="34" charset="0"/>
              </a:rPr>
              <a:t>sex</a:t>
            </a:r>
          </a:p>
          <a:p>
            <a:r>
              <a:rPr lang="en-GB" sz="3200" dirty="0" smtClean="0">
                <a:latin typeface="Arial" pitchFamily="34" charset="0"/>
                <a:cs typeface="Arial" pitchFamily="34" charset="0"/>
              </a:rPr>
              <a:t>sexual orientation</a:t>
            </a:r>
            <a:endParaRPr lang="en-GB" sz="3200" dirty="0">
              <a:latin typeface="Arial" pitchFamily="34" charset="0"/>
              <a:cs typeface="Arial" pitchFamily="34" charset="0"/>
            </a:endParaRPr>
          </a:p>
        </p:txBody>
      </p:sp>
      <p:sp>
        <p:nvSpPr>
          <p:cNvPr id="7" name="Rectangle 6"/>
          <p:cNvSpPr/>
          <p:nvPr/>
        </p:nvSpPr>
        <p:spPr>
          <a:xfrm>
            <a:off x="6248400" y="1600200"/>
            <a:ext cx="2514600" cy="3785652"/>
          </a:xfrm>
          <a:prstGeom prst="rect">
            <a:avLst/>
          </a:prstGeom>
          <a:solidFill>
            <a:schemeClr val="accent4">
              <a:lumMod val="20000"/>
              <a:lumOff val="80000"/>
            </a:schemeClr>
          </a:solidFill>
          <a:ln w="12700">
            <a:solidFill>
              <a:schemeClr val="tx1"/>
            </a:solidFill>
          </a:ln>
        </p:spPr>
        <p:txBody>
          <a:bodyPr wrap="square">
            <a:spAutoFit/>
          </a:bodyPr>
          <a:lstStyle/>
          <a:p>
            <a:r>
              <a:rPr lang="en-GB" sz="2400" dirty="0" smtClean="0">
                <a:latin typeface="Arial" pitchFamily="34" charset="0"/>
                <a:cs typeface="Arial" pitchFamily="34" charset="0"/>
              </a:rPr>
              <a:t>Under the Act people are not allowed to discriminate, harass or victimise another person because they have any of the protected characteristics</a:t>
            </a:r>
            <a:r>
              <a:rPr lang="en-GB" dirty="0" smtClean="0"/>
              <a:t>. </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GB" sz="3200" dirty="0" smtClean="0">
                <a:solidFill>
                  <a:srgbClr val="FF0000"/>
                </a:solidFill>
                <a:latin typeface="Arial" panose="020B0604020202020204" pitchFamily="34" charset="0"/>
                <a:cs typeface="Arial" panose="020B0604020202020204" pitchFamily="34" charset="0"/>
              </a:rPr>
              <a:t>BIFF Model</a:t>
            </a:r>
            <a:endParaRPr lang="en-GB" sz="3200" dirty="0">
              <a:solidFill>
                <a:srgbClr val="FF0000"/>
              </a:solidFill>
              <a:latin typeface="Arial" panose="020B0604020202020204" pitchFamily="34" charset="0"/>
              <a:cs typeface="Arial" panose="020B0604020202020204" pitchFamily="34" charset="0"/>
            </a:endParaRPr>
          </a:p>
        </p:txBody>
      </p:sp>
      <p:sp>
        <p:nvSpPr>
          <p:cNvPr id="4" name="TextBox 3"/>
          <p:cNvSpPr txBox="1"/>
          <p:nvPr/>
        </p:nvSpPr>
        <p:spPr>
          <a:xfrm>
            <a:off x="381000" y="838200"/>
            <a:ext cx="8305800" cy="1077218"/>
          </a:xfrm>
          <a:prstGeom prst="rect">
            <a:avLst/>
          </a:prstGeom>
          <a:solidFill>
            <a:schemeClr val="tx2">
              <a:lumMod val="20000"/>
              <a:lumOff val="80000"/>
            </a:schemeClr>
          </a:solidFill>
          <a:ln w="3175">
            <a:solidFill>
              <a:schemeClr val="tx1"/>
            </a:solidFill>
          </a:ln>
        </p:spPr>
        <p:txBody>
          <a:bodyPr wrap="square" rtlCol="0">
            <a:spAutoFit/>
          </a:bodyPr>
          <a:lstStyle/>
          <a:p>
            <a:r>
              <a:rPr lang="en-GB" sz="1600" dirty="0">
                <a:latin typeface="Arial" panose="020B0604020202020204" pitchFamily="34" charset="0"/>
                <a:cs typeface="Arial" panose="020B0604020202020204" pitchFamily="34" charset="0"/>
              </a:rPr>
              <a:t>It is always difficult to tackle negative behaviour in a positive way that corrects the issue without causing resentment and / or damage to the relationship.</a:t>
            </a:r>
          </a:p>
          <a:p>
            <a:r>
              <a:rPr lang="en-GB" sz="1600" dirty="0">
                <a:latin typeface="Arial" panose="020B0604020202020204" pitchFamily="34" charset="0"/>
                <a:cs typeface="Arial" panose="020B0604020202020204" pitchFamily="34" charset="0"/>
              </a:rPr>
              <a:t> The </a:t>
            </a:r>
            <a:r>
              <a:rPr lang="en-GB" sz="1600" b="1" dirty="0">
                <a:latin typeface="Arial" panose="020B0604020202020204" pitchFamily="34" charset="0"/>
                <a:cs typeface="Arial" panose="020B0604020202020204" pitchFamily="34" charset="0"/>
              </a:rPr>
              <a:t>BIFF </a:t>
            </a:r>
            <a:r>
              <a:rPr lang="en-GB" sz="1600" dirty="0">
                <a:latin typeface="Arial" panose="020B0604020202020204" pitchFamily="34" charset="0"/>
                <a:cs typeface="Arial" panose="020B0604020202020204" pitchFamily="34" charset="0"/>
              </a:rPr>
              <a:t>model is one of the simplest and most effective ways of guiding your approach to the situation that I have come across.</a:t>
            </a:r>
          </a:p>
        </p:txBody>
      </p:sp>
      <p:sp>
        <p:nvSpPr>
          <p:cNvPr id="3" name="TextBox 2"/>
          <p:cNvSpPr txBox="1"/>
          <p:nvPr/>
        </p:nvSpPr>
        <p:spPr>
          <a:xfrm>
            <a:off x="381000" y="2209800"/>
            <a:ext cx="3657600" cy="1877437"/>
          </a:xfrm>
          <a:prstGeom prst="rect">
            <a:avLst/>
          </a:prstGeom>
          <a:solidFill>
            <a:schemeClr val="accent2">
              <a:lumMod val="20000"/>
              <a:lumOff val="80000"/>
            </a:schemeClr>
          </a:solidFill>
          <a:ln w="3175">
            <a:solidFill>
              <a:schemeClr val="tx1"/>
            </a:solidFill>
          </a:ln>
        </p:spPr>
        <p:txBody>
          <a:bodyPr wrap="square" rtlCol="0">
            <a:spAutoFit/>
          </a:bodyPr>
          <a:lstStyle/>
          <a:p>
            <a:r>
              <a:rPr lang="en-GB" sz="1400" b="1" dirty="0" smtClean="0">
                <a:latin typeface="Arial" panose="020B0604020202020204" pitchFamily="34" charset="0"/>
                <a:cs typeface="Arial" panose="020B0604020202020204" pitchFamily="34" charset="0"/>
              </a:rPr>
              <a:t>Behaviour</a:t>
            </a:r>
            <a:r>
              <a:rPr lang="en-GB" sz="1400" dirty="0" smtClean="0">
                <a:latin typeface="Arial" panose="020B0604020202020204" pitchFamily="34" charset="0"/>
                <a:cs typeface="Arial" panose="020B0604020202020204" pitchFamily="34" charset="0"/>
              </a:rPr>
              <a:t> - what </a:t>
            </a:r>
            <a:r>
              <a:rPr lang="en-GB" sz="1400" dirty="0">
                <a:latin typeface="Arial" panose="020B0604020202020204" pitchFamily="34" charset="0"/>
                <a:cs typeface="Arial" panose="020B0604020202020204" pitchFamily="34" charset="0"/>
              </a:rPr>
              <a:t>is it they are doing that is causing the problem? Present </a:t>
            </a:r>
            <a:r>
              <a:rPr lang="en-GB" sz="1400" i="1" dirty="0">
                <a:latin typeface="Arial" panose="020B0604020202020204" pitchFamily="34" charset="0"/>
                <a:cs typeface="Arial" panose="020B0604020202020204" pitchFamily="34" charset="0"/>
              </a:rPr>
              <a:t>facts</a:t>
            </a:r>
            <a:r>
              <a:rPr lang="en-GB" sz="1400" dirty="0">
                <a:latin typeface="Arial" panose="020B0604020202020204" pitchFamily="34" charset="0"/>
                <a:cs typeface="Arial" panose="020B0604020202020204" pitchFamily="34" charset="0"/>
              </a:rPr>
              <a:t> in order to reduce the risk of conflict. Be specific about the behaviour that you are seeing or experiencing from them.</a:t>
            </a:r>
          </a:p>
          <a:p>
            <a:r>
              <a:rPr lang="en-GB" sz="1400" i="1" dirty="0">
                <a:solidFill>
                  <a:srgbClr val="FF0000"/>
                </a:solidFill>
                <a:latin typeface="Arial" panose="020B0604020202020204" pitchFamily="34" charset="0"/>
                <a:cs typeface="Arial" panose="020B0604020202020204" pitchFamily="34" charset="0"/>
              </a:rPr>
              <a:t>For example; ”You have been more than 10 minutes late on three occasions this week”.</a:t>
            </a:r>
            <a:endParaRPr lang="en-GB" sz="1400" dirty="0">
              <a:solidFill>
                <a:srgbClr val="FF0000"/>
              </a:solidFill>
              <a:latin typeface="Arial" panose="020B0604020202020204" pitchFamily="34" charset="0"/>
              <a:cs typeface="Arial" panose="020B0604020202020204" pitchFamily="34" charset="0"/>
            </a:endParaRPr>
          </a:p>
          <a:p>
            <a:r>
              <a:rPr lang="en-GB" dirty="0" smtClean="0"/>
              <a:t> - </a:t>
            </a:r>
            <a:endParaRPr lang="en-GB" dirty="0"/>
          </a:p>
        </p:txBody>
      </p:sp>
      <p:sp>
        <p:nvSpPr>
          <p:cNvPr id="5" name="TextBox 4"/>
          <p:cNvSpPr txBox="1"/>
          <p:nvPr/>
        </p:nvSpPr>
        <p:spPr>
          <a:xfrm>
            <a:off x="381000" y="4303455"/>
            <a:ext cx="3810000" cy="2031325"/>
          </a:xfrm>
          <a:prstGeom prst="rect">
            <a:avLst/>
          </a:prstGeom>
          <a:solidFill>
            <a:schemeClr val="accent4">
              <a:lumMod val="20000"/>
              <a:lumOff val="80000"/>
            </a:schemeClr>
          </a:solidFill>
          <a:ln w="3175">
            <a:solidFill>
              <a:schemeClr val="tx1"/>
            </a:solidFill>
          </a:ln>
        </p:spPr>
        <p:txBody>
          <a:bodyPr wrap="square" rtlCol="0">
            <a:spAutoFit/>
          </a:bodyPr>
          <a:lstStyle/>
          <a:p>
            <a:r>
              <a:rPr lang="en-GB" sz="1400" b="1" dirty="0" smtClean="0">
                <a:latin typeface="Arial" panose="020B0604020202020204" pitchFamily="34" charset="0"/>
                <a:cs typeface="Arial" panose="020B0604020202020204" pitchFamily="34" charset="0"/>
              </a:rPr>
              <a:t>Impact</a:t>
            </a:r>
            <a:r>
              <a:rPr lang="en-GB" sz="1400"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What impact is their behaviour having? Again, present facts to reduce the risk of conflict and again be specific about how their behaviour is impacting you, the team, the organisation or your customers. </a:t>
            </a:r>
          </a:p>
          <a:p>
            <a:r>
              <a:rPr lang="en-GB" sz="1400" i="1" dirty="0">
                <a:solidFill>
                  <a:srgbClr val="FF0000"/>
                </a:solidFill>
                <a:latin typeface="Arial" panose="020B0604020202020204" pitchFamily="34" charset="0"/>
                <a:cs typeface="Arial" panose="020B0604020202020204" pitchFamily="34" charset="0"/>
              </a:rPr>
              <a:t>e.g. “Whenever you are late someone else has to cover your position and this means they are diverted from getting on with their own work</a:t>
            </a:r>
            <a:r>
              <a:rPr lang="en-GB" sz="1400" i="1" dirty="0" smtClean="0">
                <a:solidFill>
                  <a:srgbClr val="FF0000"/>
                </a:solidFill>
                <a:latin typeface="Arial" panose="020B0604020202020204" pitchFamily="34" charset="0"/>
                <a:cs typeface="Arial" panose="020B0604020202020204" pitchFamily="34" charset="0"/>
              </a:rPr>
              <a:t>”.</a:t>
            </a:r>
            <a:r>
              <a:rPr lang="en-GB" sz="1400" dirty="0" smtClean="0">
                <a:solidFill>
                  <a:srgbClr val="FF0000"/>
                </a:solidFill>
                <a:latin typeface="Arial" panose="020B0604020202020204" pitchFamily="34" charset="0"/>
                <a:cs typeface="Arial" panose="020B0604020202020204" pitchFamily="34" charset="0"/>
              </a:rPr>
              <a:t>  </a:t>
            </a:r>
            <a:endParaRPr lang="en-GB" sz="1400" dirty="0">
              <a:solidFill>
                <a:srgbClr val="FF0000"/>
              </a:solidFill>
              <a:latin typeface="Arial" panose="020B0604020202020204" pitchFamily="34" charset="0"/>
              <a:cs typeface="Arial" panose="020B0604020202020204" pitchFamily="34" charset="0"/>
            </a:endParaRPr>
          </a:p>
        </p:txBody>
      </p:sp>
      <p:sp>
        <p:nvSpPr>
          <p:cNvPr id="6" name="TextBox 5"/>
          <p:cNvSpPr txBox="1"/>
          <p:nvPr/>
        </p:nvSpPr>
        <p:spPr>
          <a:xfrm>
            <a:off x="5105400" y="2241352"/>
            <a:ext cx="3581400" cy="1600438"/>
          </a:xfrm>
          <a:prstGeom prst="rect">
            <a:avLst/>
          </a:prstGeom>
          <a:solidFill>
            <a:schemeClr val="accent5">
              <a:lumMod val="20000"/>
              <a:lumOff val="80000"/>
            </a:schemeClr>
          </a:solidFill>
          <a:ln w="3175">
            <a:solidFill>
              <a:schemeClr val="tx1"/>
            </a:solidFill>
          </a:ln>
        </p:spPr>
        <p:txBody>
          <a:bodyPr wrap="square" rtlCol="0">
            <a:spAutoFit/>
          </a:bodyPr>
          <a:lstStyle/>
          <a:p>
            <a:r>
              <a:rPr lang="en-GB" sz="1400" b="1" dirty="0" smtClean="0">
                <a:latin typeface="Arial" panose="020B0604020202020204" pitchFamily="34" charset="0"/>
                <a:cs typeface="Arial" panose="020B0604020202020204" pitchFamily="34" charset="0"/>
              </a:rPr>
              <a:t>Feelings</a:t>
            </a:r>
            <a:r>
              <a:rPr lang="en-GB" sz="1400" dirty="0" smtClean="0">
                <a:latin typeface="Arial" panose="020B0604020202020204" pitchFamily="34" charset="0"/>
                <a:cs typeface="Arial" panose="020B0604020202020204" pitchFamily="34" charset="0"/>
              </a:rPr>
              <a:t> - express </a:t>
            </a:r>
            <a:r>
              <a:rPr lang="en-GB" sz="1400" dirty="0">
                <a:latin typeface="Arial" panose="020B0604020202020204" pitchFamily="34" charset="0"/>
                <a:cs typeface="Arial" panose="020B0604020202020204" pitchFamily="34" charset="0"/>
              </a:rPr>
              <a:t>how this makes you feel i.e. Angry, sad, frustrated, etc. We can all relate to feelings more than their cause so they are a powerful way to give some ‘scale’ to the problem.</a:t>
            </a:r>
          </a:p>
          <a:p>
            <a:r>
              <a:rPr lang="en-GB" sz="1400" i="1" dirty="0">
                <a:solidFill>
                  <a:srgbClr val="FF0000"/>
                </a:solidFill>
                <a:latin typeface="Arial" panose="020B0604020202020204" pitchFamily="34" charset="0"/>
                <a:cs typeface="Arial" panose="020B0604020202020204" pitchFamily="34" charset="0"/>
              </a:rPr>
              <a:t>e.g. “This make me feel disappointed with you”.</a:t>
            </a:r>
            <a:endParaRPr lang="en-GB" sz="1400" dirty="0">
              <a:solidFill>
                <a:srgbClr val="FF0000"/>
              </a:solidFill>
              <a:latin typeface="Arial" panose="020B0604020202020204" pitchFamily="34" charset="0"/>
              <a:cs typeface="Arial" panose="020B0604020202020204" pitchFamily="34" charset="0"/>
            </a:endParaRPr>
          </a:p>
        </p:txBody>
      </p:sp>
      <p:sp>
        <p:nvSpPr>
          <p:cNvPr id="7" name="TextBox 6"/>
          <p:cNvSpPr txBox="1"/>
          <p:nvPr/>
        </p:nvSpPr>
        <p:spPr>
          <a:xfrm>
            <a:off x="5105400" y="4419600"/>
            <a:ext cx="2971800" cy="1384995"/>
          </a:xfrm>
          <a:prstGeom prst="rect">
            <a:avLst/>
          </a:prstGeom>
          <a:solidFill>
            <a:schemeClr val="accent6">
              <a:lumMod val="40000"/>
              <a:lumOff val="60000"/>
            </a:schemeClr>
          </a:solidFill>
          <a:ln w="3175">
            <a:solidFill>
              <a:schemeClr val="tx1"/>
            </a:solidFill>
          </a:ln>
        </p:spPr>
        <p:txBody>
          <a:bodyPr wrap="square" rtlCol="0">
            <a:spAutoFit/>
          </a:bodyPr>
          <a:lstStyle/>
          <a:p>
            <a:r>
              <a:rPr lang="en-GB" sz="1400" b="1" dirty="0" smtClean="0">
                <a:latin typeface="Arial" panose="020B0604020202020204" pitchFamily="34" charset="0"/>
                <a:cs typeface="Arial" panose="020B0604020202020204" pitchFamily="34" charset="0"/>
              </a:rPr>
              <a:t>Future -</a:t>
            </a:r>
            <a:r>
              <a:rPr lang="en-GB" sz="1400" dirty="0" smtClean="0">
                <a:latin typeface="Arial" panose="020B0604020202020204" pitchFamily="34" charset="0"/>
                <a:cs typeface="Arial" panose="020B0604020202020204" pitchFamily="34" charset="0"/>
              </a:rPr>
              <a:t> open </a:t>
            </a:r>
            <a:r>
              <a:rPr lang="en-GB" sz="1400" dirty="0">
                <a:latin typeface="Arial" panose="020B0604020202020204" pitchFamily="34" charset="0"/>
                <a:cs typeface="Arial" panose="020B0604020202020204" pitchFamily="34" charset="0"/>
              </a:rPr>
              <a:t>the discussion on what changes are to be made. This is the start of 2-way discussion. Stick to the facts laid out in the BIFF steps to prevent denial or reasoning of the situation. </a:t>
            </a:r>
          </a:p>
        </p:txBody>
      </p:sp>
    </p:spTree>
    <p:extLst>
      <p:ext uri="{BB962C8B-B14F-4D97-AF65-F5344CB8AC3E}">
        <p14:creationId xmlns:p14="http://schemas.microsoft.com/office/powerpoint/2010/main" xmlns="" val="13394813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TotalTime>
  <Words>552</Words>
  <Application>Microsoft Office PowerPoint</Application>
  <PresentationFormat>On-screen Show (4:3)</PresentationFormat>
  <Paragraphs>87</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 </vt:lpstr>
      <vt:lpstr>Slide 5</vt:lpstr>
      <vt:lpstr>Slide 6</vt:lpstr>
      <vt:lpstr>Bullying and Harassment</vt:lpstr>
      <vt:lpstr>Slide 8</vt:lpstr>
      <vt:lpstr>BIFF Model</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Ian</dc:creator>
  <cp:lastModifiedBy>dell</cp:lastModifiedBy>
  <cp:revision>31</cp:revision>
  <dcterms:created xsi:type="dcterms:W3CDTF">2006-08-16T00:00:00Z</dcterms:created>
  <dcterms:modified xsi:type="dcterms:W3CDTF">2017-02-25T22:58:33Z</dcterms:modified>
</cp:coreProperties>
</file>